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86" r:id="rId3"/>
    <p:sldId id="280" r:id="rId4"/>
    <p:sldId id="281" r:id="rId5"/>
    <p:sldId id="291" r:id="rId6"/>
    <p:sldId id="282" r:id="rId7"/>
    <p:sldId id="258" r:id="rId8"/>
    <p:sldId id="283" r:id="rId9"/>
    <p:sldId id="292" r:id="rId10"/>
    <p:sldId id="293" r:id="rId11"/>
    <p:sldId id="278" r:id="rId12"/>
    <p:sldId id="273" r:id="rId13"/>
    <p:sldId id="274" r:id="rId14"/>
    <p:sldId id="275" r:id="rId15"/>
    <p:sldId id="276"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2" d="100"/>
          <a:sy n="92" d="100"/>
        </p:scale>
        <p:origin x="-528"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5" Type="http://schemas.openxmlformats.org/officeDocument/2006/relationships/image" Target="../media/image15.wmf"/><Relationship Id="rId4"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CA3B1A-EA24-4C0A-8FCC-8626C11658FD}" type="datetimeFigureOut">
              <a:rPr lang="en-CA" smtClean="0"/>
              <a:t>2020-09-14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05C30D-2271-472A-ACC0-9C000EA39797}" type="slidenum">
              <a:rPr lang="en-CA" smtClean="0"/>
              <a:t>‹#›</a:t>
            </a:fld>
            <a:endParaRPr lang="en-CA"/>
          </a:p>
        </p:txBody>
      </p:sp>
    </p:spTree>
    <p:extLst>
      <p:ext uri="{BB962C8B-B14F-4D97-AF65-F5344CB8AC3E}">
        <p14:creationId xmlns:p14="http://schemas.microsoft.com/office/powerpoint/2010/main" val="439989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Geometric interpretation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Geometric interpretation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Bookman Old Style" panose="02050604050505020204" pitchFamily="18" charset="0"/>
              </a:defRPr>
            </a:lvl1pPr>
          </a:lstStyle>
          <a:p>
            <a:r>
              <a:rPr lang="en-CA" smtClean="0"/>
              <a:t>Geometric interpretation of complex numbers</a:t>
            </a:r>
            <a:endParaRPr lang="en-CA" i="1" dirty="0"/>
          </a:p>
        </p:txBody>
      </p:sp>
      <p:sp>
        <p:nvSpPr>
          <p:cNvPr id="6" name="Slide Number Placeholder 5"/>
          <p:cNvSpPr>
            <a:spLocks noGrp="1"/>
          </p:cNvSpPr>
          <p:nvPr>
            <p:ph type="sldNum" sz="quarter" idx="12"/>
          </p:nvPr>
        </p:nvSpPr>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Geometric interpretation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Geometric interpretation of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Geometric interpretation of complex numbers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Geometric interpretation of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Geometric interpretation of complex numbers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Geometric interpretation of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Geometric interpretation of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Geometric interpretation of complex numbers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Times New Roman" panose="020206030504050203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7" Type="http://schemas.openxmlformats.org/officeDocument/2006/relationships/image" Target="../media/image9.png"/><Relationship Id="rId2" Type="http://schemas.microsoft.com/office/2007/relationships/media" Target="../media/media10.wav"/><Relationship Id="rId1" Type="http://schemas.openxmlformats.org/officeDocument/2006/relationships/tags" Target="../tags/tag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oleObject" Target="../embeddings/oleObject4.bin"/><Relationship Id="rId3" Type="http://schemas.microsoft.com/office/2007/relationships/media" Target="../media/media5.wav"/><Relationship Id="rId7" Type="http://schemas.openxmlformats.org/officeDocument/2006/relationships/oleObject" Target="../embeddings/oleObject1.bin"/><Relationship Id="rId12" Type="http://schemas.openxmlformats.org/officeDocument/2006/relationships/image" Target="../media/image13.wmf"/><Relationship Id="rId17" Type="http://schemas.openxmlformats.org/officeDocument/2006/relationships/image" Target="../media/image16.png"/><Relationship Id="rId2" Type="http://schemas.openxmlformats.org/officeDocument/2006/relationships/tags" Target="../tags/tag3.xml"/><Relationship Id="rId16" Type="http://schemas.openxmlformats.org/officeDocument/2006/relationships/image" Target="../media/image15.wmf"/><Relationship Id="rId1" Type="http://schemas.openxmlformats.org/officeDocument/2006/relationships/vmlDrawing" Target="../drawings/vmlDrawing1.vml"/><Relationship Id="rId6" Type="http://schemas.openxmlformats.org/officeDocument/2006/relationships/image" Target="../media/image10.png"/><Relationship Id="rId11" Type="http://schemas.openxmlformats.org/officeDocument/2006/relationships/oleObject" Target="../embeddings/oleObject3.bin"/><Relationship Id="rId5" Type="http://schemas.openxmlformats.org/officeDocument/2006/relationships/slideLayout" Target="../slideLayouts/slideLayout2.xml"/><Relationship Id="rId15" Type="http://schemas.openxmlformats.org/officeDocument/2006/relationships/oleObject" Target="../embeddings/oleObject5.bin"/><Relationship Id="rId10" Type="http://schemas.openxmlformats.org/officeDocument/2006/relationships/image" Target="../media/image12.wmf"/><Relationship Id="rId4" Type="http://schemas.openxmlformats.org/officeDocument/2006/relationships/audio" Target="../media/media5.wav"/><Relationship Id="rId9" Type="http://schemas.openxmlformats.org/officeDocument/2006/relationships/oleObject" Target="../embeddings/oleObject2.bin"/><Relationship Id="rId14" Type="http://schemas.openxmlformats.org/officeDocument/2006/relationships/image" Target="../media/image14.wmf"/></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6.wav"/><Relationship Id="rId7" Type="http://schemas.openxmlformats.org/officeDocument/2006/relationships/image" Target="../media/image17.wmf"/><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slideLayout" Target="../slideLayouts/slideLayout2.xml"/><Relationship Id="rId4" Type="http://schemas.openxmlformats.org/officeDocument/2006/relationships/audio" Target="../media/media6.wav"/><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9.wmf"/><Relationship Id="rId3" Type="http://schemas.microsoft.com/office/2007/relationships/media" Target="../media/media7.wav"/><Relationship Id="rId7" Type="http://schemas.openxmlformats.org/officeDocument/2006/relationships/oleObject" Target="../embeddings/oleObject7.bin"/><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8.png"/><Relationship Id="rId11" Type="http://schemas.openxmlformats.org/officeDocument/2006/relationships/image" Target="../media/image9.png"/><Relationship Id="rId5" Type="http://schemas.openxmlformats.org/officeDocument/2006/relationships/slideLayout" Target="../slideLayouts/slideLayout2.xml"/><Relationship Id="rId10" Type="http://schemas.openxmlformats.org/officeDocument/2006/relationships/image" Target="../media/image20.wmf"/><Relationship Id="rId4" Type="http://schemas.openxmlformats.org/officeDocument/2006/relationships/audio" Target="../media/media7.wav"/><Relationship Id="rId9" Type="http://schemas.openxmlformats.org/officeDocument/2006/relationships/oleObject" Target="../embeddings/oleObject8.bin"/></Relationships>
</file>

<file path=ppt/slides/_rels/slide8.xml.rels><?xml version="1.0" encoding="UTF-8" standalone="yes"?>
<Relationships xmlns="http://schemas.openxmlformats.org/package/2006/relationships"><Relationship Id="rId8" Type="http://schemas.openxmlformats.org/officeDocument/2006/relationships/image" Target="../media/image21.wmf"/><Relationship Id="rId13" Type="http://schemas.openxmlformats.org/officeDocument/2006/relationships/image" Target="../media/image9.png"/><Relationship Id="rId3" Type="http://schemas.microsoft.com/office/2007/relationships/media" Target="../media/media8.wav"/><Relationship Id="rId7" Type="http://schemas.openxmlformats.org/officeDocument/2006/relationships/oleObject" Target="../embeddings/oleObject9.bin"/><Relationship Id="rId12" Type="http://schemas.openxmlformats.org/officeDocument/2006/relationships/image" Target="../media/image23.wmf"/><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image" Target="../media/image18.png"/><Relationship Id="rId11" Type="http://schemas.openxmlformats.org/officeDocument/2006/relationships/oleObject" Target="../embeddings/oleObject11.bin"/><Relationship Id="rId5" Type="http://schemas.openxmlformats.org/officeDocument/2006/relationships/slideLayout" Target="../slideLayouts/slideLayout2.xml"/><Relationship Id="rId10" Type="http://schemas.openxmlformats.org/officeDocument/2006/relationships/image" Target="../media/image22.wmf"/><Relationship Id="rId4" Type="http://schemas.openxmlformats.org/officeDocument/2006/relationships/audio" Target="../media/media8.wav"/><Relationship Id="rId9" Type="http://schemas.openxmlformats.org/officeDocument/2006/relationships/oleObject" Target="../embeddings/oleObject10.bin"/></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7" Type="http://schemas.openxmlformats.org/officeDocument/2006/relationships/image" Target="../media/image9.png"/><Relationship Id="rId2" Type="http://schemas.microsoft.com/office/2007/relationships/media" Target="../media/media9.wav"/><Relationship Id="rId1" Type="http://schemas.openxmlformats.org/officeDocument/2006/relationships/tags" Target="../tags/tag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1.6.4 </a:t>
            </a:r>
            <a:r>
              <a:rPr lang="en-US" smtClean="0"/>
              <a:t>Geometric interpretation</a:t>
            </a:r>
            <a:br>
              <a:rPr lang="en-US" smtClean="0"/>
            </a:br>
            <a:r>
              <a:rPr lang="en-US" smtClean="0"/>
              <a:t>of complex numbers</a:t>
            </a:r>
            <a:endParaRPr lang="en-CA" dirty="0">
              <a:latin typeface="Times New Roman" panose="02020603050405020304" pitchFamily="18" charset="0"/>
            </a:endParaRPr>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0404"/>
    </mc:Choice>
    <mc:Fallback xmlns="">
      <p:transition spd="slow" advTm="10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complex plane</a:t>
            </a:r>
            <a:endParaRPr lang="en-CA" dirty="0"/>
          </a:p>
        </p:txBody>
      </p:sp>
      <p:sp>
        <p:nvSpPr>
          <p:cNvPr id="3" name="Content Placeholder 2"/>
          <p:cNvSpPr>
            <a:spLocks noGrp="1"/>
          </p:cNvSpPr>
          <p:nvPr>
            <p:ph idx="1"/>
          </p:nvPr>
        </p:nvSpPr>
        <p:spPr/>
        <p:txBody>
          <a:bodyPr/>
          <a:lstStyle/>
          <a:p>
            <a:r>
              <a:rPr lang="en-US" dirty="0" smtClean="0"/>
              <a:t>Similarly, given </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Symbol" panose="05050102010706020507" pitchFamily="18" charset="2"/>
              </a:rPr>
              <a:t>a</a:t>
            </a:r>
            <a:r>
              <a:rPr lang="en-US" dirty="0" smtClean="0">
                <a:latin typeface="Times New Roman" panose="02020603050405020304" pitchFamily="18" charset="0"/>
              </a:rPr>
              <a:t> + </a:t>
            </a:r>
            <a:r>
              <a:rPr lang="en-US" i="1" dirty="0" err="1" smtClean="0">
                <a:latin typeface="Times New Roman" panose="02020603050405020304" pitchFamily="18" charset="0"/>
              </a:rPr>
              <a:t>j</a:t>
            </a:r>
            <a:r>
              <a:rPr lang="en-US" i="1" dirty="0" err="1" smtClean="0">
                <a:latin typeface="Symbol" panose="05050102010706020507" pitchFamily="18" charset="2"/>
              </a:rPr>
              <a:t>b</a:t>
            </a:r>
            <a:endParaRPr lang="en-US" dirty="0" smtClean="0"/>
          </a:p>
          <a:p>
            <a:pPr lvl="1"/>
            <a:r>
              <a:rPr lang="en-US" dirty="0" smtClean="0"/>
              <a:t>If </a:t>
            </a:r>
            <a:r>
              <a:rPr lang="en-US" i="1" dirty="0" smtClean="0">
                <a:latin typeface="Symbol" panose="05050102010706020507" pitchFamily="18" charset="2"/>
              </a:rPr>
              <a:t>a</a:t>
            </a:r>
            <a:r>
              <a:rPr lang="en-US" i="1" dirty="0" smtClean="0">
                <a:latin typeface="Times New Roman" panose="02020603050405020304" pitchFamily="18" charset="0"/>
              </a:rPr>
              <a:t> </a:t>
            </a:r>
            <a:r>
              <a:rPr lang="en-US" dirty="0" smtClean="0">
                <a:latin typeface="Times New Roman" panose="02020603050405020304" pitchFamily="18" charset="0"/>
              </a:rPr>
              <a:t>&lt; 0</a:t>
            </a:r>
            <a:r>
              <a:rPr lang="en-US" dirty="0" smtClean="0"/>
              <a:t>, we will say </a:t>
            </a:r>
            <a:r>
              <a:rPr lang="en-US" i="1" dirty="0" smtClean="0">
                <a:latin typeface="Times New Roman" panose="02020603050405020304" pitchFamily="18" charset="0"/>
              </a:rPr>
              <a:t>z</a:t>
            </a:r>
            <a:r>
              <a:rPr lang="en-US" dirty="0" smtClean="0"/>
              <a:t> lies in the open left-hand plane</a:t>
            </a:r>
          </a:p>
          <a:p>
            <a:pPr lvl="1"/>
            <a:r>
              <a:rPr lang="en-US" dirty="0"/>
              <a:t>If </a:t>
            </a:r>
            <a:r>
              <a:rPr lang="en-US" i="1" dirty="0">
                <a:latin typeface="Symbol" panose="05050102010706020507" pitchFamily="18" charset="2"/>
              </a:rPr>
              <a:t>a</a:t>
            </a:r>
            <a:r>
              <a:rPr lang="en-US" i="1" dirty="0">
                <a:latin typeface="Times New Roman" panose="02020603050405020304" pitchFamily="18" charset="0"/>
              </a:rPr>
              <a:t> </a:t>
            </a:r>
            <a:r>
              <a:rPr lang="en-US" dirty="0">
                <a:latin typeface="Times New Roman" panose="02020603050405020304" pitchFamily="18" charset="0"/>
              </a:rPr>
              <a:t>≤ 0</a:t>
            </a:r>
            <a:r>
              <a:rPr lang="en-US" dirty="0"/>
              <a:t>, we will say </a:t>
            </a:r>
            <a:r>
              <a:rPr lang="en-US" i="1" dirty="0">
                <a:latin typeface="Times New Roman" panose="02020603050405020304" pitchFamily="18" charset="0"/>
              </a:rPr>
              <a:t>z</a:t>
            </a:r>
            <a:r>
              <a:rPr lang="en-US" dirty="0"/>
              <a:t> lies in the </a:t>
            </a:r>
            <a:r>
              <a:rPr lang="en-US" dirty="0" smtClean="0"/>
              <a:t>closed left-hand plane</a:t>
            </a:r>
          </a:p>
          <a:p>
            <a:pPr marL="0" indent="0">
              <a:buNone/>
            </a:pPr>
            <a:endParaRPr lang="en-US" dirty="0">
              <a:latin typeface="Times New Roman" panose="02020603050405020304" pitchFamily="18" charset="0"/>
            </a:endParaRPr>
          </a:p>
          <a:p>
            <a:pPr lvl="1"/>
            <a:endParaRPr lang="en-US" dirty="0" smtClean="0">
              <a:latin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CA" smtClean="0"/>
              <a:t>Geometric interpretation of complex numbers</a:t>
            </a:r>
            <a:endParaRPr lang="en-CA" i="1" dirty="0"/>
          </a:p>
        </p:txBody>
      </p:sp>
      <p:sp>
        <p:nvSpPr>
          <p:cNvPr id="6" name="Slide Number Placeholder 5"/>
          <p:cNvSpPr>
            <a:spLocks noGrp="1"/>
          </p:cNvSpPr>
          <p:nvPr>
            <p:ph type="sldNum" sz="quarter" idx="12"/>
          </p:nvPr>
        </p:nvSpPr>
        <p:spPr/>
        <p:txBody>
          <a:bodyPr/>
          <a:lstStyle/>
          <a:p>
            <a:fld id="{42EF6DC8-DA9C-4533-8A40-BB00A2545AF8}" type="slidenum">
              <a:rPr lang="en-CA" smtClean="0"/>
              <a:pPr/>
              <a:t>10</a:t>
            </a:fld>
            <a:endParaRPr lang="en-CA"/>
          </a:p>
        </p:txBody>
      </p:sp>
      <p:pic>
        <p:nvPicPr>
          <p:cNvPr id="31" name="Picture 8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181600" y="3352800"/>
            <a:ext cx="3048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627914" y="3810000"/>
            <a:ext cx="1066800" cy="2133600"/>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lt1">
                  <a:shade val="30000"/>
                  <a:satMod val="115000"/>
                </a:schemeClr>
              </a:solidFill>
            </a:endParaRPr>
          </a:p>
        </p:txBody>
      </p:sp>
      <p:pic>
        <p:nvPicPr>
          <p:cNvPr id="26626" name="Picture 2" descr="C:\Users\Douglas\Desktop\v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51716" y="3475968"/>
            <a:ext cx="2607760" cy="2511176"/>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p:cNvCxnSpPr/>
          <p:nvPr/>
        </p:nvCxnSpPr>
        <p:spPr>
          <a:xfrm flipV="1">
            <a:off x="6705600" y="3768436"/>
            <a:ext cx="0" cy="220980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43188028"/>
      </p:ext>
    </p:extLst>
  </p:cSld>
  <p:clrMapOvr>
    <a:masterClrMapping/>
  </p:clrMapOvr>
  <mc:AlternateContent xmlns:mc="http://schemas.openxmlformats.org/markup-compatibility/2006" xmlns:p14="http://schemas.microsoft.com/office/powerpoint/2010/main">
    <mc:Choice Requires="p14">
      <p:transition spd="slow" p14:dur="2000" advTm="19795"/>
    </mc:Choice>
    <mc:Fallback xmlns="">
      <p:transition spd="slow" advTm="19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you now</a:t>
            </a:r>
            <a:endParaRPr lang="en-US" i="1" dirty="0" smtClean="0"/>
          </a:p>
          <a:p>
            <a:pPr lvl="1"/>
            <a:r>
              <a:rPr lang="en-US" dirty="0" smtClean="0"/>
              <a:t>Understand the concept of the complex plane</a:t>
            </a:r>
          </a:p>
          <a:p>
            <a:pPr lvl="1"/>
            <a:r>
              <a:rPr lang="en-US" dirty="0" smtClean="0"/>
              <a:t>Can plot a point in that </a:t>
            </a:r>
            <a:r>
              <a:rPr lang="en-US" dirty="0" smtClean="0"/>
              <a:t>plane</a:t>
            </a:r>
          </a:p>
          <a:p>
            <a:pPr lvl="1"/>
            <a:r>
              <a:rPr lang="en-US" dirty="0" smtClean="0"/>
              <a:t>Know the terms real and imaginary axes</a:t>
            </a:r>
          </a:p>
          <a:p>
            <a:pPr lvl="2"/>
            <a:r>
              <a:rPr lang="en-US" dirty="0" smtClean="0"/>
              <a:t>Also called the real and imaginary lines</a:t>
            </a:r>
            <a:endParaRPr lang="en-US" dirty="0" smtClean="0"/>
          </a:p>
          <a:p>
            <a:pPr lvl="1"/>
            <a:r>
              <a:rPr lang="en-US" dirty="0" smtClean="0"/>
              <a:t>Know the terms open and closed left- and right-hand planes</a:t>
            </a:r>
          </a:p>
        </p:txBody>
      </p:sp>
      <p:sp>
        <p:nvSpPr>
          <p:cNvPr id="4" name="Footer Placeholder 3"/>
          <p:cNvSpPr>
            <a:spLocks noGrp="1"/>
          </p:cNvSpPr>
          <p:nvPr>
            <p:ph type="ftr" sz="quarter" idx="11"/>
          </p:nvPr>
        </p:nvSpPr>
        <p:spPr/>
        <p:txBody>
          <a:bodyPr/>
          <a:lstStyle/>
          <a:p>
            <a:r>
              <a:rPr lang="en-CA" smtClean="0"/>
              <a:t>Geometric interpretation of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xmlns:p14="http://schemas.microsoft.com/office/powerpoint/2010/main">
    <mc:Choice Requires="p14">
      <p:transition spd="slow" p14:dur="2000" advTm="39329"/>
    </mc:Choice>
    <mc:Fallback xmlns="">
      <p:transition spd="slow" advTm="39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https://en.wikipedia.org/wiki/Complex_plane</a:t>
            </a:r>
          </a:p>
        </p:txBody>
      </p:sp>
      <p:sp>
        <p:nvSpPr>
          <p:cNvPr id="4" name="Footer Placeholder 3"/>
          <p:cNvSpPr>
            <a:spLocks noGrp="1"/>
          </p:cNvSpPr>
          <p:nvPr>
            <p:ph type="ftr" sz="quarter" idx="11"/>
          </p:nvPr>
        </p:nvSpPr>
        <p:spPr/>
        <p:txBody>
          <a:bodyPr/>
          <a:lstStyle/>
          <a:p>
            <a:r>
              <a:rPr lang="en-CA" smtClean="0"/>
              <a:t>Geometric interpretation of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12</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604"/>
    </mc:Choice>
    <mc:Fallback xmlns="">
      <p:transition spd="slow" advTm="2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Geometric interpretation of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13</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3324"/>
    </mc:Choice>
    <mc:Fallback xmlns="">
      <p:transition spd="slow" advTm="3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  Mathematical equations are prepared in </a:t>
            </a:r>
            <a:r>
              <a:rPr lang="en-CA" sz="1800" dirty="0" err="1" smtClean="0"/>
              <a:t>MathType</a:t>
            </a:r>
            <a:r>
              <a:rPr lang="en-CA" sz="1800" dirty="0" smtClean="0"/>
              <a:t> by Design Science, Inc.</a:t>
            </a:r>
          </a:p>
          <a:p>
            <a:pPr marL="0" indent="0">
              <a:buNone/>
            </a:pPr>
            <a:r>
              <a:rPr lang="en-CA" sz="1800" dirty="0" smtClean="0"/>
              <a:t>Examples may be formulated and checked using Maple by </a:t>
            </a:r>
            <a:r>
              <a:rPr lang="en-CA" sz="1800" dirty="0" err="1" smtClean="0"/>
              <a:t>Maplesoft</a:t>
            </a:r>
            <a:r>
              <a:rPr lang="en-CA" sz="1800" dirty="0" smtClean="0"/>
              <a:t>, Inc.</a:t>
            </a:r>
          </a:p>
          <a:p>
            <a:pPr marL="0" indent="0">
              <a:buNone/>
            </a:pPr>
            <a:endParaRPr lang="en-CA" sz="9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Geometric interpretation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717"/>
    </mc:Choice>
    <mc:Fallback xmlns="">
      <p:transition spd="slow" advTm="1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smtClean="0"/>
              <a:t>ne</a:t>
            </a:r>
            <a:r>
              <a:rPr lang="en-CA" dirty="0" smtClean="0"/>
              <a:t> 11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Geometric interpretation of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15</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551"/>
    </mc:Choice>
    <mc:Fallback xmlns="">
      <p:transition spd="slow" advTm="3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CA" dirty="0"/>
          </a:p>
        </p:txBody>
      </p:sp>
      <p:sp>
        <p:nvSpPr>
          <p:cNvPr id="3" name="Content Placeholder 2"/>
          <p:cNvSpPr>
            <a:spLocks noGrp="1"/>
          </p:cNvSpPr>
          <p:nvPr>
            <p:ph idx="1"/>
          </p:nvPr>
        </p:nvSpPr>
        <p:spPr/>
        <p:txBody>
          <a:bodyPr/>
          <a:lstStyle/>
          <a:p>
            <a:r>
              <a:rPr lang="en-US" dirty="0" smtClean="0"/>
              <a:t>In this topic, we will</a:t>
            </a:r>
          </a:p>
          <a:p>
            <a:pPr lvl="1"/>
            <a:r>
              <a:rPr lang="en-US" dirty="0" smtClean="0"/>
              <a:t>Review graphs of functions and the Cartesian plane</a:t>
            </a:r>
          </a:p>
          <a:p>
            <a:pPr lvl="1"/>
            <a:r>
              <a:rPr lang="en-US" dirty="0" smtClean="0"/>
              <a:t>Introduce the idea of the complex plane</a:t>
            </a:r>
          </a:p>
          <a:p>
            <a:pPr lvl="1"/>
            <a:r>
              <a:rPr lang="en-US" dirty="0" smtClean="0">
                <a:latin typeface="Times New Roman" panose="02020603050405020304" pitchFamily="18" charset="0"/>
              </a:rPr>
              <a:t>Describe the real and imaginary lines and the left- and right-hand planes</a:t>
            </a:r>
          </a:p>
        </p:txBody>
      </p:sp>
      <p:sp>
        <p:nvSpPr>
          <p:cNvPr id="11" name="Footer Placeholder 10"/>
          <p:cNvSpPr>
            <a:spLocks noGrp="1"/>
          </p:cNvSpPr>
          <p:nvPr>
            <p:ph type="ftr" sz="quarter" idx="11"/>
          </p:nvPr>
        </p:nvSpPr>
        <p:spPr/>
        <p:txBody>
          <a:bodyPr/>
          <a:lstStyle/>
          <a:p>
            <a:r>
              <a:rPr lang="en-CA" smtClean="0"/>
              <a:t>Geometric interpretation of complex numbers</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2</a:t>
            </a:fld>
            <a:endParaRPr lang="en-CA"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86607684"/>
      </p:ext>
    </p:extLst>
  </p:cSld>
  <p:clrMapOvr>
    <a:masterClrMapping/>
  </p:clrMapOvr>
  <mc:AlternateContent xmlns:mc="http://schemas.openxmlformats.org/markup-compatibility/2006" xmlns:p14="http://schemas.microsoft.com/office/powerpoint/2010/main">
    <mc:Choice Requires="p14">
      <p:transition spd="slow" p14:dur="2000" advTm="20926"/>
    </mc:Choice>
    <mc:Fallback xmlns="">
      <p:transition spd="slow" advTm="20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Geometric interpretations</a:t>
            </a:r>
            <a:endParaRPr lang="en-CA" dirty="0"/>
          </a:p>
        </p:txBody>
      </p:sp>
      <p:sp>
        <p:nvSpPr>
          <p:cNvPr id="3" name="Content Placeholder 2"/>
          <p:cNvSpPr>
            <a:spLocks noGrp="1"/>
          </p:cNvSpPr>
          <p:nvPr>
            <p:ph idx="1"/>
          </p:nvPr>
        </p:nvSpPr>
        <p:spPr/>
        <p:txBody>
          <a:bodyPr/>
          <a:lstStyle/>
          <a:p>
            <a:r>
              <a:rPr lang="en-US" dirty="0" smtClean="0"/>
              <a:t>You know how to represent:</a:t>
            </a:r>
          </a:p>
          <a:p>
            <a:pPr lvl="1"/>
            <a:r>
              <a:rPr lang="en-US" dirty="0" smtClean="0"/>
              <a:t>Integers</a:t>
            </a:r>
          </a:p>
          <a:p>
            <a:pPr lvl="1"/>
            <a:r>
              <a:rPr lang="en-US" dirty="0" smtClean="0"/>
              <a:t>Rational numbers</a:t>
            </a:r>
          </a:p>
          <a:p>
            <a:pPr lvl="1"/>
            <a:r>
              <a:rPr lang="en-US" dirty="0" smtClean="0"/>
              <a:t>Real numbers</a:t>
            </a:r>
          </a:p>
        </p:txBody>
      </p:sp>
      <p:sp>
        <p:nvSpPr>
          <p:cNvPr id="11" name="Footer Placeholder 10"/>
          <p:cNvSpPr>
            <a:spLocks noGrp="1"/>
          </p:cNvSpPr>
          <p:nvPr>
            <p:ph type="ftr" sz="quarter" idx="11"/>
          </p:nvPr>
        </p:nvSpPr>
        <p:spPr/>
        <p:txBody>
          <a:bodyPr/>
          <a:lstStyle/>
          <a:p>
            <a:r>
              <a:rPr lang="en-CA" smtClean="0"/>
              <a:t>Geometric interpretation of complex numbers</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3</a:t>
            </a:fld>
            <a:endParaRPr lang="en-CA" dirty="0"/>
          </a:p>
        </p:txBody>
      </p:sp>
      <p:cxnSp>
        <p:nvCxnSpPr>
          <p:cNvPr id="5" name="Straight Connector 4"/>
          <p:cNvCxnSpPr/>
          <p:nvPr/>
        </p:nvCxnSpPr>
        <p:spPr>
          <a:xfrm>
            <a:off x="1447800" y="4267200"/>
            <a:ext cx="0" cy="228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209800" y="4267200"/>
            <a:ext cx="0" cy="228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971800" y="4267200"/>
            <a:ext cx="0" cy="228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33800" y="4267200"/>
            <a:ext cx="0" cy="228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495800" y="4267200"/>
            <a:ext cx="0" cy="228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257800" y="4267200"/>
            <a:ext cx="0" cy="228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019800" y="4267200"/>
            <a:ext cx="0" cy="228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781800" y="4267200"/>
            <a:ext cx="0" cy="228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543800" y="4267200"/>
            <a:ext cx="0" cy="228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62000" y="4378036"/>
            <a:ext cx="7315200" cy="3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174173" y="4520045"/>
            <a:ext cx="441146" cy="400110"/>
          </a:xfrm>
          <a:prstGeom prst="rect">
            <a:avLst/>
          </a:prstGeom>
        </p:spPr>
        <p:txBody>
          <a:bodyPr wrap="none">
            <a:spAutoFit/>
          </a:bodyPr>
          <a:lstStyle/>
          <a:p>
            <a:r>
              <a:rPr lang="en-US" sz="2000" dirty="0" smtClean="0">
                <a:solidFill>
                  <a:schemeClr val="bg1"/>
                </a:solidFill>
                <a:latin typeface="Times New Roman" panose="02020603050405020304" pitchFamily="18" charset="0"/>
              </a:rPr>
              <a:t>–4</a:t>
            </a:r>
            <a:endParaRPr lang="en-CA" sz="2000" dirty="0">
              <a:solidFill>
                <a:schemeClr val="bg1"/>
              </a:solidFill>
            </a:endParaRPr>
          </a:p>
        </p:txBody>
      </p:sp>
      <p:sp>
        <p:nvSpPr>
          <p:cNvPr id="29" name="Rectangle 28"/>
          <p:cNvSpPr/>
          <p:nvPr/>
        </p:nvSpPr>
        <p:spPr>
          <a:xfrm>
            <a:off x="1941836" y="4516582"/>
            <a:ext cx="441146" cy="400110"/>
          </a:xfrm>
          <a:prstGeom prst="rect">
            <a:avLst/>
          </a:prstGeom>
        </p:spPr>
        <p:txBody>
          <a:bodyPr wrap="none">
            <a:spAutoFit/>
          </a:bodyPr>
          <a:lstStyle/>
          <a:p>
            <a:r>
              <a:rPr lang="en-US" sz="2000" dirty="0" smtClean="0">
                <a:solidFill>
                  <a:schemeClr val="bg1"/>
                </a:solidFill>
                <a:latin typeface="Times New Roman" panose="02020603050405020304" pitchFamily="18" charset="0"/>
              </a:rPr>
              <a:t>–3</a:t>
            </a:r>
            <a:endParaRPr lang="en-CA" sz="2000" dirty="0">
              <a:solidFill>
                <a:schemeClr val="bg1"/>
              </a:solidFill>
            </a:endParaRPr>
          </a:p>
        </p:txBody>
      </p:sp>
      <p:sp>
        <p:nvSpPr>
          <p:cNvPr id="30" name="Rectangle 29"/>
          <p:cNvSpPr/>
          <p:nvPr/>
        </p:nvSpPr>
        <p:spPr>
          <a:xfrm>
            <a:off x="2699108" y="4513119"/>
            <a:ext cx="441146" cy="400110"/>
          </a:xfrm>
          <a:prstGeom prst="rect">
            <a:avLst/>
          </a:prstGeom>
        </p:spPr>
        <p:txBody>
          <a:bodyPr wrap="none">
            <a:spAutoFit/>
          </a:bodyPr>
          <a:lstStyle/>
          <a:p>
            <a:r>
              <a:rPr lang="en-US" sz="2000" dirty="0" smtClean="0">
                <a:solidFill>
                  <a:schemeClr val="bg1"/>
                </a:solidFill>
                <a:latin typeface="Times New Roman" panose="02020603050405020304" pitchFamily="18" charset="0"/>
              </a:rPr>
              <a:t>–2</a:t>
            </a:r>
            <a:endParaRPr lang="en-CA" sz="2000" dirty="0">
              <a:solidFill>
                <a:schemeClr val="bg1"/>
              </a:solidFill>
            </a:endParaRPr>
          </a:p>
        </p:txBody>
      </p:sp>
      <p:sp>
        <p:nvSpPr>
          <p:cNvPr id="31" name="Rectangle 30"/>
          <p:cNvSpPr/>
          <p:nvPr/>
        </p:nvSpPr>
        <p:spPr>
          <a:xfrm>
            <a:off x="3466771" y="4509656"/>
            <a:ext cx="441146" cy="400110"/>
          </a:xfrm>
          <a:prstGeom prst="rect">
            <a:avLst/>
          </a:prstGeom>
        </p:spPr>
        <p:txBody>
          <a:bodyPr wrap="none">
            <a:spAutoFit/>
          </a:bodyPr>
          <a:lstStyle/>
          <a:p>
            <a:r>
              <a:rPr lang="en-US" sz="2000" dirty="0" smtClean="0">
                <a:solidFill>
                  <a:schemeClr val="bg1"/>
                </a:solidFill>
                <a:latin typeface="Times New Roman" panose="02020603050405020304" pitchFamily="18" charset="0"/>
              </a:rPr>
              <a:t>–1</a:t>
            </a:r>
            <a:endParaRPr lang="en-CA" sz="2000" dirty="0">
              <a:solidFill>
                <a:schemeClr val="bg1"/>
              </a:solidFill>
            </a:endParaRPr>
          </a:p>
        </p:txBody>
      </p:sp>
      <p:sp>
        <p:nvSpPr>
          <p:cNvPr id="32" name="Rectangle 31"/>
          <p:cNvSpPr/>
          <p:nvPr/>
        </p:nvSpPr>
        <p:spPr>
          <a:xfrm>
            <a:off x="4345685" y="4506193"/>
            <a:ext cx="312906" cy="400110"/>
          </a:xfrm>
          <a:prstGeom prst="rect">
            <a:avLst/>
          </a:prstGeom>
        </p:spPr>
        <p:txBody>
          <a:bodyPr wrap="none">
            <a:spAutoFit/>
          </a:bodyPr>
          <a:lstStyle/>
          <a:p>
            <a:r>
              <a:rPr lang="en-US" sz="2000" dirty="0" smtClean="0">
                <a:solidFill>
                  <a:schemeClr val="bg1"/>
                </a:solidFill>
                <a:latin typeface="Times New Roman" panose="02020603050405020304" pitchFamily="18" charset="0"/>
              </a:rPr>
              <a:t>0</a:t>
            </a:r>
            <a:endParaRPr lang="en-CA" sz="2000" dirty="0">
              <a:solidFill>
                <a:schemeClr val="bg1"/>
              </a:solidFill>
            </a:endParaRPr>
          </a:p>
        </p:txBody>
      </p:sp>
      <p:sp>
        <p:nvSpPr>
          <p:cNvPr id="33" name="Rectangle 32"/>
          <p:cNvSpPr/>
          <p:nvPr/>
        </p:nvSpPr>
        <p:spPr>
          <a:xfrm>
            <a:off x="5105400" y="4502730"/>
            <a:ext cx="312906" cy="400110"/>
          </a:xfrm>
          <a:prstGeom prst="rect">
            <a:avLst/>
          </a:prstGeom>
        </p:spPr>
        <p:txBody>
          <a:bodyPr wrap="none">
            <a:spAutoFit/>
          </a:bodyPr>
          <a:lstStyle/>
          <a:p>
            <a:r>
              <a:rPr lang="en-US" sz="2000" dirty="0" smtClean="0">
                <a:solidFill>
                  <a:schemeClr val="bg1"/>
                </a:solidFill>
                <a:latin typeface="Times New Roman" panose="02020603050405020304" pitchFamily="18" charset="0"/>
              </a:rPr>
              <a:t>1</a:t>
            </a:r>
            <a:endParaRPr lang="en-CA" sz="2000" dirty="0">
              <a:solidFill>
                <a:schemeClr val="bg1"/>
              </a:solidFill>
            </a:endParaRPr>
          </a:p>
        </p:txBody>
      </p:sp>
      <p:sp>
        <p:nvSpPr>
          <p:cNvPr id="34" name="Rectangle 33"/>
          <p:cNvSpPr/>
          <p:nvPr/>
        </p:nvSpPr>
        <p:spPr>
          <a:xfrm>
            <a:off x="5869685" y="4499267"/>
            <a:ext cx="312906" cy="400110"/>
          </a:xfrm>
          <a:prstGeom prst="rect">
            <a:avLst/>
          </a:prstGeom>
        </p:spPr>
        <p:txBody>
          <a:bodyPr wrap="none">
            <a:spAutoFit/>
          </a:bodyPr>
          <a:lstStyle/>
          <a:p>
            <a:r>
              <a:rPr lang="en-US" sz="2000" dirty="0" smtClean="0">
                <a:solidFill>
                  <a:schemeClr val="bg1"/>
                </a:solidFill>
                <a:latin typeface="Times New Roman" panose="02020603050405020304" pitchFamily="18" charset="0"/>
              </a:rPr>
              <a:t>2</a:t>
            </a:r>
            <a:endParaRPr lang="en-CA" sz="2000" dirty="0">
              <a:solidFill>
                <a:schemeClr val="bg1"/>
              </a:solidFill>
            </a:endParaRPr>
          </a:p>
        </p:txBody>
      </p:sp>
      <p:sp>
        <p:nvSpPr>
          <p:cNvPr id="35" name="Rectangle 34"/>
          <p:cNvSpPr/>
          <p:nvPr/>
        </p:nvSpPr>
        <p:spPr>
          <a:xfrm>
            <a:off x="6631685" y="4495804"/>
            <a:ext cx="312906" cy="400110"/>
          </a:xfrm>
          <a:prstGeom prst="rect">
            <a:avLst/>
          </a:prstGeom>
        </p:spPr>
        <p:txBody>
          <a:bodyPr wrap="none">
            <a:spAutoFit/>
          </a:bodyPr>
          <a:lstStyle/>
          <a:p>
            <a:r>
              <a:rPr lang="en-US" sz="2000" dirty="0" smtClean="0">
                <a:solidFill>
                  <a:schemeClr val="bg1"/>
                </a:solidFill>
                <a:latin typeface="Times New Roman" panose="02020603050405020304" pitchFamily="18" charset="0"/>
              </a:rPr>
              <a:t>3</a:t>
            </a:r>
            <a:endParaRPr lang="en-CA" sz="2000" dirty="0">
              <a:solidFill>
                <a:schemeClr val="bg1"/>
              </a:solidFill>
            </a:endParaRPr>
          </a:p>
        </p:txBody>
      </p:sp>
      <p:sp>
        <p:nvSpPr>
          <p:cNvPr id="36" name="Rectangle 35"/>
          <p:cNvSpPr/>
          <p:nvPr/>
        </p:nvSpPr>
        <p:spPr>
          <a:xfrm>
            <a:off x="7397148" y="4492341"/>
            <a:ext cx="312906" cy="400110"/>
          </a:xfrm>
          <a:prstGeom prst="rect">
            <a:avLst/>
          </a:prstGeom>
        </p:spPr>
        <p:txBody>
          <a:bodyPr wrap="none">
            <a:spAutoFit/>
          </a:bodyPr>
          <a:lstStyle/>
          <a:p>
            <a:r>
              <a:rPr lang="en-US" sz="2000" dirty="0">
                <a:solidFill>
                  <a:schemeClr val="bg1"/>
                </a:solidFill>
                <a:latin typeface="Times New Roman" panose="02020603050405020304" pitchFamily="18" charset="0"/>
              </a:rPr>
              <a:t>4</a:t>
            </a:r>
            <a:endParaRPr lang="en-CA" sz="2000" dirty="0">
              <a:solidFill>
                <a:schemeClr val="bg1"/>
              </a:solidFill>
            </a:endParaRPr>
          </a:p>
        </p:txBody>
      </p:sp>
      <p:sp>
        <p:nvSpPr>
          <p:cNvPr id="38" name="Rectangle 37"/>
          <p:cNvSpPr/>
          <p:nvPr/>
        </p:nvSpPr>
        <p:spPr>
          <a:xfrm>
            <a:off x="4953000" y="3352800"/>
            <a:ext cx="415498" cy="461665"/>
          </a:xfrm>
          <a:prstGeom prst="rect">
            <a:avLst/>
          </a:prstGeom>
        </p:spPr>
        <p:txBody>
          <a:bodyPr wrap="none">
            <a:spAutoFit/>
          </a:bodyPr>
          <a:lstStyle/>
          <a:p>
            <a:r>
              <a:rPr lang="en-US" sz="2400" dirty="0" smtClean="0">
                <a:solidFill>
                  <a:schemeClr val="bg1"/>
                </a:solidFill>
                <a:latin typeface="Times New Roman" panose="02020603050405020304" pitchFamily="18" charset="0"/>
              </a:rPr>
              <a:t>½</a:t>
            </a:r>
            <a:endParaRPr lang="en-CA" sz="2400" dirty="0">
              <a:solidFill>
                <a:schemeClr val="bg1"/>
              </a:solidFill>
            </a:endParaRPr>
          </a:p>
        </p:txBody>
      </p:sp>
      <p:cxnSp>
        <p:nvCxnSpPr>
          <p:cNvPr id="40" name="Straight Arrow Connector 39"/>
          <p:cNvCxnSpPr/>
          <p:nvPr/>
        </p:nvCxnSpPr>
        <p:spPr>
          <a:xfrm flipH="1">
            <a:off x="4887191" y="3786651"/>
            <a:ext cx="188513" cy="596581"/>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6971429" y="3352800"/>
            <a:ext cx="352982" cy="461665"/>
          </a:xfrm>
          <a:prstGeom prst="rect">
            <a:avLst/>
          </a:prstGeom>
        </p:spPr>
        <p:txBody>
          <a:bodyPr wrap="none">
            <a:spAutoFit/>
          </a:bodyPr>
          <a:lstStyle/>
          <a:p>
            <a:r>
              <a:rPr lang="en-US" sz="2400" i="1" dirty="0" smtClean="0">
                <a:solidFill>
                  <a:schemeClr val="bg1"/>
                </a:solidFill>
                <a:latin typeface="Symbol" panose="05050102010706020507" pitchFamily="18" charset="2"/>
              </a:rPr>
              <a:t>p</a:t>
            </a:r>
            <a:endParaRPr lang="en-CA" sz="2400" i="1" dirty="0">
              <a:solidFill>
                <a:schemeClr val="bg1"/>
              </a:solidFill>
              <a:latin typeface="Symbol" panose="05050102010706020507" pitchFamily="18" charset="2"/>
            </a:endParaRPr>
          </a:p>
        </p:txBody>
      </p:sp>
      <p:cxnSp>
        <p:nvCxnSpPr>
          <p:cNvPr id="44" name="Straight Arrow Connector 43"/>
          <p:cNvCxnSpPr/>
          <p:nvPr/>
        </p:nvCxnSpPr>
        <p:spPr>
          <a:xfrm flipH="1">
            <a:off x="6929260" y="3786651"/>
            <a:ext cx="188513" cy="596581"/>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6" name="Audio 4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93258395"/>
      </p:ext>
    </p:extLst>
  </p:cSld>
  <p:clrMapOvr>
    <a:masterClrMapping/>
  </p:clrMapOvr>
  <mc:AlternateContent xmlns:mc="http://schemas.openxmlformats.org/markup-compatibility/2006" xmlns:p14="http://schemas.microsoft.com/office/powerpoint/2010/main">
    <mc:Choice Requires="p14">
      <p:transition spd="slow" p14:dur="2000" advTm="33068"/>
    </mc:Choice>
    <mc:Fallback xmlns="">
      <p:transition spd="slow" advTm="33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6"/>
                </p:tgtEl>
              </p:cMediaNode>
            </p:audio>
          </p:childTnLst>
        </p:cTn>
      </p:par>
    </p:tnLst>
    <p:bldLst>
      <p:bldP spid="38" grpId="0"/>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Geometric interpretations</a:t>
            </a:r>
            <a:endParaRPr lang="en-CA" dirty="0"/>
          </a:p>
        </p:txBody>
      </p:sp>
      <p:sp>
        <p:nvSpPr>
          <p:cNvPr id="3" name="Content Placeholder 2"/>
          <p:cNvSpPr>
            <a:spLocks noGrp="1"/>
          </p:cNvSpPr>
          <p:nvPr>
            <p:ph idx="1"/>
          </p:nvPr>
        </p:nvSpPr>
        <p:spPr/>
        <p:txBody>
          <a:bodyPr/>
          <a:lstStyle/>
          <a:p>
            <a:r>
              <a:rPr lang="en-US" dirty="0" smtClean="0"/>
              <a:t>Question: How do we interpret </a:t>
            </a:r>
            <a:r>
              <a:rPr lang="en-US" i="1" dirty="0" smtClean="0">
                <a:latin typeface="Symbol" panose="05050102010706020507" pitchFamily="18" charset="2"/>
              </a:rPr>
              <a:t>a</a:t>
            </a:r>
            <a:r>
              <a:rPr lang="en-US" dirty="0" smtClean="0">
                <a:latin typeface="Times New Roman" panose="02020603050405020304" pitchFamily="18" charset="0"/>
              </a:rPr>
              <a:t> + </a:t>
            </a:r>
            <a:r>
              <a:rPr lang="en-US" i="1" dirty="0" err="1" smtClean="0">
                <a:latin typeface="Times New Roman" panose="02020603050405020304" pitchFamily="18" charset="0"/>
              </a:rPr>
              <a:t>j</a:t>
            </a:r>
            <a:r>
              <a:rPr lang="en-US" i="1" dirty="0" err="1" smtClean="0">
                <a:latin typeface="Symbol" panose="05050102010706020507" pitchFamily="18" charset="2"/>
              </a:rPr>
              <a:t>b</a:t>
            </a:r>
            <a:r>
              <a:rPr lang="en-US" i="1" dirty="0" smtClean="0">
                <a:latin typeface="Symbol" panose="05050102010706020507" pitchFamily="18" charset="2"/>
              </a:rPr>
              <a:t> </a:t>
            </a:r>
            <a:r>
              <a:rPr lang="en-US" dirty="0" smtClean="0"/>
              <a:t>?</a:t>
            </a:r>
          </a:p>
          <a:p>
            <a:pPr lvl="1"/>
            <a:r>
              <a:rPr lang="en-US" dirty="0" smtClean="0"/>
              <a:t>Both </a:t>
            </a:r>
            <a:r>
              <a:rPr lang="en-US" i="1" dirty="0" smtClean="0">
                <a:latin typeface="Symbol" panose="05050102010706020507" pitchFamily="18" charset="2"/>
              </a:rPr>
              <a:t>a</a:t>
            </a:r>
            <a:r>
              <a:rPr lang="en-US" dirty="0"/>
              <a:t> </a:t>
            </a:r>
            <a:r>
              <a:rPr lang="en-US" dirty="0" smtClean="0"/>
              <a:t>and </a:t>
            </a:r>
            <a:r>
              <a:rPr lang="en-US" i="1" dirty="0" smtClean="0">
                <a:latin typeface="Symbol" panose="05050102010706020507" pitchFamily="18" charset="2"/>
              </a:rPr>
              <a:t>b</a:t>
            </a:r>
            <a:r>
              <a:rPr lang="en-US" dirty="0" smtClean="0"/>
              <a:t> are real numbers…</a:t>
            </a:r>
          </a:p>
          <a:p>
            <a:pPr marL="0" indent="0">
              <a:buNone/>
            </a:pPr>
            <a:endParaRPr lang="en-US" dirty="0" smtClean="0"/>
          </a:p>
          <a:p>
            <a:r>
              <a:rPr lang="en-US" dirty="0" smtClean="0"/>
              <a:t>Consider the representation of </a:t>
            </a:r>
            <a:r>
              <a:rPr lang="en-US" i="1" dirty="0" smtClean="0">
                <a:latin typeface="Times New Roman" panose="02020603050405020304" pitchFamily="18" charset="0"/>
              </a:rPr>
              <a:t>x</a:t>
            </a:r>
            <a:r>
              <a:rPr lang="en-US" dirty="0" smtClean="0"/>
              <a:t> and </a:t>
            </a:r>
            <a:r>
              <a:rPr lang="en-US" i="1" dirty="0" smtClean="0">
                <a:latin typeface="Times New Roman" panose="02020603050405020304" pitchFamily="18" charset="0"/>
              </a:rPr>
              <a:t>y</a:t>
            </a:r>
            <a:r>
              <a:rPr lang="en-US" dirty="0" smtClean="0"/>
              <a:t> when plotting functions</a:t>
            </a:r>
          </a:p>
          <a:p>
            <a:pPr marL="0" indent="0" algn="ctr">
              <a:buNone/>
            </a:pPr>
            <a:r>
              <a:rPr lang="en-US" i="1" dirty="0" smtClean="0">
                <a:latin typeface="Times New Roman" panose="02020603050405020304" pitchFamily="18" charset="0"/>
              </a:rPr>
              <a:t>y</a:t>
            </a:r>
            <a:r>
              <a:rPr lang="en-US" dirty="0" smtClean="0">
                <a:latin typeface="Times New Roman" panose="02020603050405020304" pitchFamily="18" charset="0"/>
              </a:rPr>
              <a:t> = </a:t>
            </a:r>
            <a:r>
              <a:rPr lang="en-US" i="1" dirty="0" smtClean="0">
                <a:latin typeface="Times New Roman" panose="02020603050405020304" pitchFamily="18" charset="0"/>
              </a:rPr>
              <a:t>f</a:t>
            </a:r>
            <a:r>
              <a:rPr lang="en-US" dirty="0" smtClean="0">
                <a:latin typeface="Times New Roman" panose="02020603050405020304" pitchFamily="18" charset="0"/>
              </a:rPr>
              <a:t>( </a:t>
            </a:r>
            <a:r>
              <a:rPr lang="en-US" i="1" dirty="0" smtClean="0">
                <a:latin typeface="Times New Roman" panose="02020603050405020304" pitchFamily="18" charset="0"/>
              </a:rPr>
              <a:t>x</a:t>
            </a:r>
            <a:r>
              <a:rPr lang="en-US" dirty="0" smtClean="0">
                <a:latin typeface="Times New Roman" panose="02020603050405020304" pitchFamily="18" charset="0"/>
              </a:rPr>
              <a:t> )</a:t>
            </a:r>
          </a:p>
          <a:p>
            <a:pPr lvl="1"/>
            <a:r>
              <a:rPr lang="en-US" dirty="0" smtClean="0"/>
              <a:t>Any point where </a:t>
            </a:r>
            <a:r>
              <a:rPr lang="en-US" i="1" dirty="0" smtClean="0">
                <a:latin typeface="Times New Roman" panose="02020603050405020304" pitchFamily="18" charset="0"/>
              </a:rPr>
              <a:t>y</a:t>
            </a:r>
            <a:r>
              <a:rPr lang="en-US" dirty="0" smtClean="0">
                <a:latin typeface="Times New Roman" panose="02020603050405020304" pitchFamily="18" charset="0"/>
              </a:rPr>
              <a:t> = 0</a:t>
            </a:r>
            <a:r>
              <a:rPr lang="en-US" dirty="0" smtClean="0"/>
              <a:t> is said to</a:t>
            </a:r>
            <a:br>
              <a:rPr lang="en-US" dirty="0" smtClean="0"/>
            </a:br>
            <a:r>
              <a:rPr lang="en-US" dirty="0" smtClean="0"/>
              <a:t>lie on the </a:t>
            </a:r>
            <a:r>
              <a:rPr lang="en-US" i="1" dirty="0" smtClean="0">
                <a:latin typeface="Times New Roman" panose="02020603050405020304" pitchFamily="18" charset="0"/>
              </a:rPr>
              <a:t>x</a:t>
            </a:r>
            <a:r>
              <a:rPr lang="en-US" dirty="0" smtClean="0"/>
              <a:t>-axis</a:t>
            </a:r>
          </a:p>
          <a:p>
            <a:pPr lvl="1"/>
            <a:r>
              <a:rPr lang="en-US" dirty="0" smtClean="0"/>
              <a:t>Any point where </a:t>
            </a:r>
            <a:r>
              <a:rPr lang="en-US" i="1" dirty="0" smtClean="0">
                <a:latin typeface="Times New Roman" panose="02020603050405020304" pitchFamily="18" charset="0"/>
              </a:rPr>
              <a:t>x</a:t>
            </a:r>
            <a:r>
              <a:rPr lang="en-US" dirty="0" smtClean="0">
                <a:latin typeface="Times New Roman" panose="02020603050405020304" pitchFamily="18" charset="0"/>
              </a:rPr>
              <a:t> = 0 </a:t>
            </a:r>
            <a:r>
              <a:rPr lang="en-US" dirty="0" smtClean="0"/>
              <a:t>is said to</a:t>
            </a:r>
            <a:br>
              <a:rPr lang="en-US" dirty="0" smtClean="0"/>
            </a:br>
            <a:r>
              <a:rPr lang="en-US" dirty="0" smtClean="0"/>
              <a:t>lie on the </a:t>
            </a:r>
            <a:r>
              <a:rPr lang="en-US" i="1" dirty="0" smtClean="0">
                <a:latin typeface="Times New Roman" panose="02020603050405020304" pitchFamily="18" charset="0"/>
              </a:rPr>
              <a:t>y</a:t>
            </a:r>
            <a:r>
              <a:rPr lang="en-US" dirty="0" smtClean="0"/>
              <a:t>-axis</a:t>
            </a:r>
          </a:p>
          <a:p>
            <a:pPr lvl="1"/>
            <a:endParaRPr lang="en-US" dirty="0" smtClean="0">
              <a:latin typeface="Times New Roman" panose="02020603050405020304" pitchFamily="18" charset="0"/>
            </a:endParaRPr>
          </a:p>
        </p:txBody>
      </p:sp>
      <p:sp>
        <p:nvSpPr>
          <p:cNvPr id="11" name="Footer Placeholder 10"/>
          <p:cNvSpPr>
            <a:spLocks noGrp="1"/>
          </p:cNvSpPr>
          <p:nvPr>
            <p:ph type="ftr" sz="quarter" idx="11"/>
          </p:nvPr>
        </p:nvSpPr>
        <p:spPr/>
        <p:txBody>
          <a:bodyPr/>
          <a:lstStyle/>
          <a:p>
            <a:r>
              <a:rPr lang="en-CA" smtClean="0"/>
              <a:t>Geometric interpretation of complex numbers</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4</a:t>
            </a:fld>
            <a:endParaRPr lang="en-CA" dirty="0"/>
          </a:p>
        </p:txBody>
      </p:sp>
      <p:pic>
        <p:nvPicPr>
          <p:cNvPr id="15446" name="Picture 8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181600" y="3352800"/>
            <a:ext cx="3048000" cy="3048000"/>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p:cNvCxnSpPr/>
          <p:nvPr/>
        </p:nvCxnSpPr>
        <p:spPr>
          <a:xfrm>
            <a:off x="5593773" y="4876800"/>
            <a:ext cx="2209800" cy="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6705600" y="3768436"/>
            <a:ext cx="0" cy="220980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6128657" y="3875314"/>
            <a:ext cx="1110343" cy="2122715"/>
          </a:xfrm>
          <a:custGeom>
            <a:avLst/>
            <a:gdLst>
              <a:gd name="connsiteX0" fmla="*/ 0 w 1393372"/>
              <a:gd name="connsiteY0" fmla="*/ 2122715 h 2122715"/>
              <a:gd name="connsiteX1" fmla="*/ 217714 w 1393372"/>
              <a:gd name="connsiteY1" fmla="*/ 1480457 h 2122715"/>
              <a:gd name="connsiteX2" fmla="*/ 729343 w 1393372"/>
              <a:gd name="connsiteY2" fmla="*/ 1012372 h 2122715"/>
              <a:gd name="connsiteX3" fmla="*/ 1208314 w 1393372"/>
              <a:gd name="connsiteY3" fmla="*/ 511629 h 2122715"/>
              <a:gd name="connsiteX4" fmla="*/ 1393372 w 1393372"/>
              <a:gd name="connsiteY4" fmla="*/ 0 h 2122715"/>
              <a:gd name="connsiteX5" fmla="*/ 1393372 w 1393372"/>
              <a:gd name="connsiteY5" fmla="*/ 0 h 2122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3372" h="2122715">
                <a:moveTo>
                  <a:pt x="0" y="2122715"/>
                </a:moveTo>
                <a:cubicBezTo>
                  <a:pt x="48078" y="1894114"/>
                  <a:pt x="96157" y="1665514"/>
                  <a:pt x="217714" y="1480457"/>
                </a:cubicBezTo>
                <a:cubicBezTo>
                  <a:pt x="339271" y="1295400"/>
                  <a:pt x="564243" y="1173843"/>
                  <a:pt x="729343" y="1012372"/>
                </a:cubicBezTo>
                <a:cubicBezTo>
                  <a:pt x="894443" y="850901"/>
                  <a:pt x="1097643" y="680357"/>
                  <a:pt x="1208314" y="511629"/>
                </a:cubicBezTo>
                <a:cubicBezTo>
                  <a:pt x="1318985" y="342901"/>
                  <a:pt x="1393372" y="0"/>
                  <a:pt x="1393372" y="0"/>
                </a:cubicBezTo>
                <a:lnTo>
                  <a:pt x="1393372"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30085876"/>
      </p:ext>
    </p:extLst>
  </p:cSld>
  <p:clrMapOvr>
    <a:masterClrMapping/>
  </p:clrMapOvr>
  <mc:AlternateContent xmlns:mc="http://schemas.openxmlformats.org/markup-compatibility/2006" xmlns:p14="http://schemas.microsoft.com/office/powerpoint/2010/main">
    <mc:Choice Requires="p14">
      <p:transition spd="slow" p14:dur="2000" advTm="62461"/>
    </mc:Choice>
    <mc:Fallback xmlns="">
      <p:transition spd="slow" advTm="62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5"/>
                </p:tgtEl>
              </p:cMediaNode>
            </p:audio>
          </p:childTnLst>
        </p:cTn>
      </p:par>
    </p:tnLst>
    <p:bldLst>
      <p:bldP spid="14" grpId="0" animBg="1"/>
      <p:bldP spid="1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Cartesian plane</a:t>
            </a:r>
            <a:endParaRPr lang="en-CA" dirty="0"/>
          </a:p>
        </p:txBody>
      </p:sp>
      <p:sp>
        <p:nvSpPr>
          <p:cNvPr id="3" name="Content Placeholder 2"/>
          <p:cNvSpPr>
            <a:spLocks noGrp="1"/>
          </p:cNvSpPr>
          <p:nvPr>
            <p:ph idx="1"/>
          </p:nvPr>
        </p:nvSpPr>
        <p:spPr/>
        <p:txBody>
          <a:bodyPr/>
          <a:lstStyle/>
          <a:p>
            <a:r>
              <a:rPr lang="en-US" dirty="0" smtClean="0"/>
              <a:t>Question: How do we interpret </a:t>
            </a:r>
            <a:r>
              <a:rPr lang="en-US" i="1" dirty="0" smtClean="0">
                <a:latin typeface="Symbol" panose="05050102010706020507" pitchFamily="18" charset="2"/>
              </a:rPr>
              <a:t>a</a:t>
            </a:r>
            <a:r>
              <a:rPr lang="en-US" dirty="0" smtClean="0">
                <a:latin typeface="Times New Roman" panose="02020603050405020304" pitchFamily="18" charset="0"/>
              </a:rPr>
              <a:t> + </a:t>
            </a:r>
            <a:r>
              <a:rPr lang="en-US" i="1" dirty="0" err="1" smtClean="0">
                <a:latin typeface="Times New Roman" panose="02020603050405020304" pitchFamily="18" charset="0"/>
              </a:rPr>
              <a:t>j</a:t>
            </a:r>
            <a:r>
              <a:rPr lang="en-US" i="1" dirty="0" err="1" smtClean="0">
                <a:latin typeface="Symbol" panose="05050102010706020507" pitchFamily="18" charset="2"/>
              </a:rPr>
              <a:t>b</a:t>
            </a:r>
            <a:r>
              <a:rPr lang="en-US" i="1" dirty="0" smtClean="0">
                <a:latin typeface="Symbol" panose="05050102010706020507" pitchFamily="18" charset="2"/>
              </a:rPr>
              <a:t> </a:t>
            </a:r>
            <a:r>
              <a:rPr lang="en-US" dirty="0" smtClean="0"/>
              <a:t>?</a:t>
            </a:r>
          </a:p>
          <a:p>
            <a:pPr lvl="1"/>
            <a:r>
              <a:rPr lang="en-US" dirty="0" smtClean="0"/>
              <a:t>Both </a:t>
            </a:r>
            <a:r>
              <a:rPr lang="en-US" i="1" dirty="0" smtClean="0">
                <a:latin typeface="Symbol" panose="05050102010706020507" pitchFamily="18" charset="2"/>
              </a:rPr>
              <a:t>a</a:t>
            </a:r>
            <a:r>
              <a:rPr lang="en-US" dirty="0"/>
              <a:t> </a:t>
            </a:r>
            <a:r>
              <a:rPr lang="en-US" dirty="0" smtClean="0"/>
              <a:t>and </a:t>
            </a:r>
            <a:r>
              <a:rPr lang="en-US" i="1" dirty="0" smtClean="0">
                <a:latin typeface="Symbol" panose="05050102010706020507" pitchFamily="18" charset="2"/>
              </a:rPr>
              <a:t>b</a:t>
            </a:r>
            <a:r>
              <a:rPr lang="en-US" dirty="0" smtClean="0"/>
              <a:t> are real numbers…</a:t>
            </a:r>
          </a:p>
          <a:p>
            <a:pPr marL="0" indent="0">
              <a:buNone/>
            </a:pPr>
            <a:endParaRPr lang="en-US" dirty="0" smtClean="0"/>
          </a:p>
          <a:p>
            <a:r>
              <a:rPr lang="en-US" dirty="0" smtClean="0"/>
              <a:t>Similarly, a 2-dimensional vector could be viewed on such axes</a:t>
            </a:r>
          </a:p>
          <a:p>
            <a:pPr lvl="1"/>
            <a:endParaRPr lang="en-US" dirty="0" smtClean="0"/>
          </a:p>
          <a:p>
            <a:pPr lvl="1"/>
            <a:endParaRPr lang="en-US" dirty="0"/>
          </a:p>
          <a:p>
            <a:pPr lvl="1"/>
            <a:endParaRPr lang="en-US" dirty="0" smtClean="0"/>
          </a:p>
          <a:p>
            <a:pPr lvl="1"/>
            <a:r>
              <a:rPr lang="en-US" dirty="0" smtClean="0"/>
              <a:t>Any 2</a:t>
            </a:r>
            <a:r>
              <a:rPr lang="en-US" cap="small" dirty="0" smtClean="0"/>
              <a:t>d</a:t>
            </a:r>
            <a:r>
              <a:rPr lang="en-US" dirty="0" smtClean="0"/>
              <a:t>-vector where the second</a:t>
            </a:r>
            <a:br>
              <a:rPr lang="en-US" dirty="0" smtClean="0"/>
            </a:br>
            <a:r>
              <a:rPr lang="en-US" dirty="0" smtClean="0"/>
              <a:t>coordinate is zero is on the </a:t>
            </a:r>
            <a:r>
              <a:rPr lang="en-US" i="1" dirty="0" smtClean="0">
                <a:latin typeface="Times New Roman" panose="02020603050405020304" pitchFamily="18" charset="0"/>
              </a:rPr>
              <a:t>x</a:t>
            </a:r>
            <a:r>
              <a:rPr lang="en-US" dirty="0" smtClean="0"/>
              <a:t>-axis</a:t>
            </a:r>
          </a:p>
          <a:p>
            <a:pPr lvl="1"/>
            <a:r>
              <a:rPr lang="en-US" dirty="0"/>
              <a:t>Any </a:t>
            </a:r>
            <a:r>
              <a:rPr lang="en-US" dirty="0" smtClean="0"/>
              <a:t>2</a:t>
            </a:r>
            <a:r>
              <a:rPr lang="en-US" cap="small" dirty="0" smtClean="0"/>
              <a:t>d-</a:t>
            </a:r>
            <a:r>
              <a:rPr lang="en-US" dirty="0" smtClean="0"/>
              <a:t>vector </a:t>
            </a:r>
            <a:r>
              <a:rPr lang="en-US" dirty="0"/>
              <a:t>where the </a:t>
            </a:r>
            <a:r>
              <a:rPr lang="en-US" dirty="0" smtClean="0"/>
              <a:t>first</a:t>
            </a:r>
            <a:r>
              <a:rPr lang="en-US" dirty="0"/>
              <a:t/>
            </a:r>
            <a:br>
              <a:rPr lang="en-US" dirty="0"/>
            </a:br>
            <a:r>
              <a:rPr lang="en-US" dirty="0"/>
              <a:t>coordinate is zero is on the </a:t>
            </a:r>
            <a:r>
              <a:rPr lang="en-US" i="1" dirty="0" smtClean="0">
                <a:latin typeface="Times New Roman" panose="02020603050405020304" pitchFamily="18" charset="0"/>
              </a:rPr>
              <a:t>y</a:t>
            </a:r>
            <a:r>
              <a:rPr lang="en-US" dirty="0" smtClean="0"/>
              <a:t>-axis</a:t>
            </a:r>
          </a:p>
          <a:p>
            <a:pPr lvl="1"/>
            <a:r>
              <a:rPr lang="en-US" dirty="0" smtClean="0"/>
              <a:t>This is called the </a:t>
            </a:r>
            <a:r>
              <a:rPr lang="en-US" i="1" dirty="0" smtClean="0"/>
              <a:t>Cartesian plane</a:t>
            </a:r>
            <a:endParaRPr lang="en-US" dirty="0"/>
          </a:p>
          <a:p>
            <a:pPr lvl="1"/>
            <a:endParaRPr lang="en-US" dirty="0" smtClean="0">
              <a:latin typeface="Times New Roman" panose="02020603050405020304" pitchFamily="18" charset="0"/>
            </a:endParaRPr>
          </a:p>
        </p:txBody>
      </p:sp>
      <p:sp>
        <p:nvSpPr>
          <p:cNvPr id="11" name="Footer Placeholder 10"/>
          <p:cNvSpPr>
            <a:spLocks noGrp="1"/>
          </p:cNvSpPr>
          <p:nvPr>
            <p:ph type="ftr" sz="quarter" idx="11"/>
          </p:nvPr>
        </p:nvSpPr>
        <p:spPr/>
        <p:txBody>
          <a:bodyPr/>
          <a:lstStyle/>
          <a:p>
            <a:r>
              <a:rPr lang="en-CA" smtClean="0"/>
              <a:t>Geometric interpretation of complex numbers</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5</a:t>
            </a:fld>
            <a:endParaRPr lang="en-CA" dirty="0"/>
          </a:p>
        </p:txBody>
      </p:sp>
      <p:pic>
        <p:nvPicPr>
          <p:cNvPr id="15446" name="Picture 8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181600" y="3352800"/>
            <a:ext cx="3048000" cy="304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Object 3"/>
          <p:cNvGraphicFramePr>
            <a:graphicFrameLocks noChangeAspect="1"/>
          </p:cNvGraphicFramePr>
          <p:nvPr>
            <p:extLst>
              <p:ext uri="{D42A27DB-BD31-4B8C-83A1-F6EECF244321}">
                <p14:modId xmlns:p14="http://schemas.microsoft.com/office/powerpoint/2010/main" val="3725856293"/>
              </p:ext>
            </p:extLst>
          </p:nvPr>
        </p:nvGraphicFramePr>
        <p:xfrm>
          <a:off x="4419600" y="3380740"/>
          <a:ext cx="474980" cy="810260"/>
        </p:xfrm>
        <a:graphic>
          <a:graphicData uri="http://schemas.openxmlformats.org/presentationml/2006/ole">
            <mc:AlternateContent xmlns:mc="http://schemas.openxmlformats.org/markup-compatibility/2006">
              <mc:Choice xmlns:v="urn:schemas-microsoft-com:vml" Requires="v">
                <p:oleObj spid="_x0000_s25630" name="Equation" r:id="rId7" imgW="431640" imgH="736560" progId="Equation.DSMT4">
                  <p:embed/>
                </p:oleObj>
              </mc:Choice>
              <mc:Fallback>
                <p:oleObj name="Equation" r:id="rId7" imgW="431640" imgH="736560" progId="Equation.DSMT4">
                  <p:embed/>
                  <p:pic>
                    <p:nvPicPr>
                      <p:cNvPr id="0" name="Object 9"/>
                      <p:cNvPicPr>
                        <a:picLocks noChangeAspect="1" noChangeArrowheads="1"/>
                      </p:cNvPicPr>
                      <p:nvPr/>
                    </p:nvPicPr>
                    <p:blipFill>
                      <a:blip r:embed="rId8"/>
                      <a:srcRect/>
                      <a:stretch>
                        <a:fillRect/>
                      </a:stretch>
                    </p:blipFill>
                    <p:spPr bwMode="auto">
                      <a:xfrm>
                        <a:off x="4419600" y="3380740"/>
                        <a:ext cx="474980" cy="81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478747656"/>
              </p:ext>
            </p:extLst>
          </p:nvPr>
        </p:nvGraphicFramePr>
        <p:xfrm>
          <a:off x="6934200" y="5257800"/>
          <a:ext cx="823913" cy="809625"/>
        </p:xfrm>
        <a:graphic>
          <a:graphicData uri="http://schemas.openxmlformats.org/presentationml/2006/ole">
            <mc:AlternateContent xmlns:mc="http://schemas.openxmlformats.org/markup-compatibility/2006">
              <mc:Choice xmlns:v="urn:schemas-microsoft-com:vml" Requires="v">
                <p:oleObj spid="_x0000_s25631" name="Equation" r:id="rId9" imgW="749160" imgH="736560" progId="Equation.DSMT4">
                  <p:embed/>
                </p:oleObj>
              </mc:Choice>
              <mc:Fallback>
                <p:oleObj name="Equation" r:id="rId9" imgW="749160" imgH="736560" progId="Equation.DSMT4">
                  <p:embed/>
                  <p:pic>
                    <p:nvPicPr>
                      <p:cNvPr id="0" name=""/>
                      <p:cNvPicPr>
                        <a:picLocks noChangeAspect="1" noChangeArrowheads="1"/>
                      </p:cNvPicPr>
                      <p:nvPr/>
                    </p:nvPicPr>
                    <p:blipFill>
                      <a:blip r:embed="rId10"/>
                      <a:srcRect/>
                      <a:stretch>
                        <a:fillRect/>
                      </a:stretch>
                    </p:blipFill>
                    <p:spPr bwMode="auto">
                      <a:xfrm>
                        <a:off x="6934200" y="5257800"/>
                        <a:ext cx="823913"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Oval 4"/>
          <p:cNvSpPr/>
          <p:nvPr/>
        </p:nvSpPr>
        <p:spPr>
          <a:xfrm>
            <a:off x="6814456" y="5129647"/>
            <a:ext cx="76200" cy="76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16" name="Object 15"/>
          <p:cNvGraphicFramePr>
            <a:graphicFrameLocks noChangeAspect="1"/>
          </p:cNvGraphicFramePr>
          <p:nvPr>
            <p:extLst>
              <p:ext uri="{D42A27DB-BD31-4B8C-83A1-F6EECF244321}">
                <p14:modId xmlns:p14="http://schemas.microsoft.com/office/powerpoint/2010/main" val="1493428504"/>
              </p:ext>
            </p:extLst>
          </p:nvPr>
        </p:nvGraphicFramePr>
        <p:xfrm>
          <a:off x="7576271" y="3373582"/>
          <a:ext cx="642938" cy="809625"/>
        </p:xfrm>
        <a:graphic>
          <a:graphicData uri="http://schemas.openxmlformats.org/presentationml/2006/ole">
            <mc:AlternateContent xmlns:mc="http://schemas.openxmlformats.org/markup-compatibility/2006">
              <mc:Choice xmlns:v="urn:schemas-microsoft-com:vml" Requires="v">
                <p:oleObj spid="_x0000_s25632" name="Equation" r:id="rId11" imgW="583920" imgH="736560" progId="Equation.DSMT4">
                  <p:embed/>
                </p:oleObj>
              </mc:Choice>
              <mc:Fallback>
                <p:oleObj name="Equation" r:id="rId11" imgW="583920" imgH="736560" progId="Equation.DSMT4">
                  <p:embed/>
                  <p:pic>
                    <p:nvPicPr>
                      <p:cNvPr id="0" name=""/>
                      <p:cNvPicPr>
                        <a:picLocks noChangeAspect="1" noChangeArrowheads="1"/>
                      </p:cNvPicPr>
                      <p:nvPr/>
                    </p:nvPicPr>
                    <p:blipFill>
                      <a:blip r:embed="rId12"/>
                      <a:srcRect/>
                      <a:stretch>
                        <a:fillRect/>
                      </a:stretch>
                    </p:blipFill>
                    <p:spPr bwMode="auto">
                      <a:xfrm>
                        <a:off x="7576271" y="3373582"/>
                        <a:ext cx="642938"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Oval 16"/>
          <p:cNvSpPr/>
          <p:nvPr/>
        </p:nvSpPr>
        <p:spPr>
          <a:xfrm>
            <a:off x="7543800" y="4191000"/>
            <a:ext cx="76200" cy="76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18" name="Object 17"/>
          <p:cNvGraphicFramePr>
            <a:graphicFrameLocks noChangeAspect="1"/>
          </p:cNvGraphicFramePr>
          <p:nvPr>
            <p:extLst>
              <p:ext uri="{D42A27DB-BD31-4B8C-83A1-F6EECF244321}">
                <p14:modId xmlns:p14="http://schemas.microsoft.com/office/powerpoint/2010/main" val="3698953068"/>
              </p:ext>
            </p:extLst>
          </p:nvPr>
        </p:nvGraphicFramePr>
        <p:xfrm>
          <a:off x="5395913" y="3962400"/>
          <a:ext cx="823912" cy="809625"/>
        </p:xfrm>
        <a:graphic>
          <a:graphicData uri="http://schemas.openxmlformats.org/presentationml/2006/ole">
            <mc:AlternateContent xmlns:mc="http://schemas.openxmlformats.org/markup-compatibility/2006">
              <mc:Choice xmlns:v="urn:schemas-microsoft-com:vml" Requires="v">
                <p:oleObj spid="_x0000_s25633" name="Equation" r:id="rId13" imgW="749160" imgH="736560" progId="Equation.DSMT4">
                  <p:embed/>
                </p:oleObj>
              </mc:Choice>
              <mc:Fallback>
                <p:oleObj name="Equation" r:id="rId13" imgW="749160" imgH="736560" progId="Equation.DSMT4">
                  <p:embed/>
                  <p:pic>
                    <p:nvPicPr>
                      <p:cNvPr id="0" name=""/>
                      <p:cNvPicPr>
                        <a:picLocks noChangeAspect="1" noChangeArrowheads="1"/>
                      </p:cNvPicPr>
                      <p:nvPr/>
                    </p:nvPicPr>
                    <p:blipFill>
                      <a:blip r:embed="rId14"/>
                      <a:srcRect/>
                      <a:stretch>
                        <a:fillRect/>
                      </a:stretch>
                    </p:blipFill>
                    <p:spPr bwMode="auto">
                      <a:xfrm>
                        <a:off x="5395913" y="3962400"/>
                        <a:ext cx="823912"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Oval 19"/>
          <p:cNvSpPr/>
          <p:nvPr/>
        </p:nvSpPr>
        <p:spPr>
          <a:xfrm>
            <a:off x="5942918" y="4838703"/>
            <a:ext cx="76200" cy="76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21" name="Object 20"/>
          <p:cNvGraphicFramePr>
            <a:graphicFrameLocks noChangeAspect="1"/>
          </p:cNvGraphicFramePr>
          <p:nvPr>
            <p:extLst>
              <p:ext uri="{D42A27DB-BD31-4B8C-83A1-F6EECF244321}">
                <p14:modId xmlns:p14="http://schemas.microsoft.com/office/powerpoint/2010/main" val="2338196347"/>
              </p:ext>
            </p:extLst>
          </p:nvPr>
        </p:nvGraphicFramePr>
        <p:xfrm>
          <a:off x="5576887" y="5203373"/>
          <a:ext cx="823913" cy="809625"/>
        </p:xfrm>
        <a:graphic>
          <a:graphicData uri="http://schemas.openxmlformats.org/presentationml/2006/ole">
            <mc:AlternateContent xmlns:mc="http://schemas.openxmlformats.org/markup-compatibility/2006">
              <mc:Choice xmlns:v="urn:schemas-microsoft-com:vml" Requires="v">
                <p:oleObj spid="_x0000_s25634" name="Equation" r:id="rId15" imgW="749160" imgH="736560" progId="Equation.DSMT4">
                  <p:embed/>
                </p:oleObj>
              </mc:Choice>
              <mc:Fallback>
                <p:oleObj name="Equation" r:id="rId15" imgW="749160" imgH="736560" progId="Equation.DSMT4">
                  <p:embed/>
                  <p:pic>
                    <p:nvPicPr>
                      <p:cNvPr id="0" name=""/>
                      <p:cNvPicPr>
                        <a:picLocks noChangeAspect="1" noChangeArrowheads="1"/>
                      </p:cNvPicPr>
                      <p:nvPr/>
                    </p:nvPicPr>
                    <p:blipFill>
                      <a:blip r:embed="rId16"/>
                      <a:srcRect/>
                      <a:stretch>
                        <a:fillRect/>
                      </a:stretch>
                    </p:blipFill>
                    <p:spPr bwMode="auto">
                      <a:xfrm>
                        <a:off x="5576887" y="5203373"/>
                        <a:ext cx="823913"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Oval 21"/>
          <p:cNvSpPr/>
          <p:nvPr/>
        </p:nvSpPr>
        <p:spPr>
          <a:xfrm>
            <a:off x="6662058" y="5235533"/>
            <a:ext cx="76200" cy="76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19190179"/>
      </p:ext>
    </p:extLst>
  </p:cSld>
  <p:clrMapOvr>
    <a:masterClrMapping/>
  </p:clrMapOvr>
  <mc:AlternateContent xmlns:mc="http://schemas.openxmlformats.org/markup-compatibility/2006" xmlns:p14="http://schemas.microsoft.com/office/powerpoint/2010/main">
    <mc:Choice Requires="p14">
      <p:transition spd="slow" p14:dur="2000" advTm="70806"/>
    </mc:Choice>
    <mc:Fallback xmlns="">
      <p:transition spd="slow" advTm="70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8"/>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9"/>
                </p:tgtEl>
              </p:cMediaNode>
            </p:audio>
          </p:childTnLst>
        </p:cTn>
      </p:par>
    </p:tnLst>
    <p:bldLst>
      <p:bldP spid="5" grpId="0" animBg="1"/>
      <p:bldP spid="5" grpId="1" animBg="1"/>
      <p:bldP spid="17" grpId="0" animBg="1"/>
      <p:bldP spid="17" grpId="1" animBg="1"/>
      <p:bldP spid="20" grpId="0" animBg="1"/>
      <p:bldP spid="20" grpId="1"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complex plane</a:t>
            </a:r>
            <a:endParaRPr lang="en-CA" dirty="0"/>
          </a:p>
        </p:txBody>
      </p:sp>
      <p:sp>
        <p:nvSpPr>
          <p:cNvPr id="3" name="Content Placeholder 2"/>
          <p:cNvSpPr>
            <a:spLocks noGrp="1"/>
          </p:cNvSpPr>
          <p:nvPr>
            <p:ph idx="1"/>
          </p:nvPr>
        </p:nvSpPr>
        <p:spPr/>
        <p:txBody>
          <a:bodyPr/>
          <a:lstStyle/>
          <a:p>
            <a:r>
              <a:rPr lang="en-US" dirty="0" smtClean="0"/>
              <a:t>We will plot the complex number </a:t>
            </a:r>
            <a:r>
              <a:rPr lang="en-US" i="1" dirty="0">
                <a:latin typeface="Symbol" panose="05050102010706020507" pitchFamily="18" charset="2"/>
              </a:rPr>
              <a:t>a</a:t>
            </a:r>
            <a:r>
              <a:rPr lang="en-US" dirty="0">
                <a:latin typeface="Times New Roman" panose="02020603050405020304" pitchFamily="18" charset="0"/>
              </a:rPr>
              <a:t> + </a:t>
            </a:r>
            <a:r>
              <a:rPr lang="en-US" i="1" dirty="0" err="1">
                <a:latin typeface="Times New Roman" panose="02020603050405020304" pitchFamily="18" charset="0"/>
              </a:rPr>
              <a:t>j</a:t>
            </a:r>
            <a:r>
              <a:rPr lang="en-US" i="1" dirty="0" err="1">
                <a:latin typeface="Symbol" panose="05050102010706020507" pitchFamily="18" charset="2"/>
              </a:rPr>
              <a:t>b</a:t>
            </a:r>
            <a:r>
              <a:rPr lang="en-US" i="1" dirty="0">
                <a:latin typeface="Symbol" panose="05050102010706020507" pitchFamily="18" charset="2"/>
              </a:rPr>
              <a:t> </a:t>
            </a:r>
            <a:r>
              <a:rPr lang="en-US" dirty="0" smtClean="0"/>
              <a:t>in the same way as way we plot a two-dimensional vector</a:t>
            </a:r>
          </a:p>
          <a:p>
            <a:endParaRPr lang="en-US" dirty="0"/>
          </a:p>
          <a:p>
            <a:endParaRPr lang="en-US" dirty="0" smtClean="0"/>
          </a:p>
          <a:p>
            <a:pPr lvl="1"/>
            <a:r>
              <a:rPr lang="en-US" dirty="0" smtClean="0"/>
              <a:t>Remember, a complex number</a:t>
            </a:r>
            <a:br>
              <a:rPr lang="en-US" dirty="0" smtClean="0"/>
            </a:br>
            <a:r>
              <a:rPr lang="en-US" dirty="0" smtClean="0"/>
              <a:t>is a single value</a:t>
            </a:r>
          </a:p>
          <a:p>
            <a:pPr lvl="2"/>
            <a:r>
              <a:rPr lang="en-US" dirty="0" smtClean="0"/>
              <a:t>Like a real number or an integer</a:t>
            </a:r>
          </a:p>
          <a:p>
            <a:pPr lvl="1"/>
            <a:r>
              <a:rPr lang="en-US" dirty="0" smtClean="0"/>
              <a:t>It is not a two-dimensional vector</a:t>
            </a:r>
          </a:p>
          <a:p>
            <a:r>
              <a:rPr lang="en-US" dirty="0" smtClean="0"/>
              <a:t>This representation will be</a:t>
            </a:r>
            <a:br>
              <a:rPr lang="en-US" dirty="0" smtClean="0"/>
            </a:br>
            <a:r>
              <a:rPr lang="en-US" dirty="0" smtClean="0"/>
              <a:t>called the </a:t>
            </a:r>
            <a:r>
              <a:rPr lang="en-US" i="1" dirty="0" smtClean="0"/>
              <a:t>complex plane</a:t>
            </a:r>
          </a:p>
          <a:p>
            <a:pPr lvl="1"/>
            <a:endParaRPr lang="en-US" dirty="0" smtClean="0"/>
          </a:p>
          <a:p>
            <a:endParaRPr lang="en-US" dirty="0"/>
          </a:p>
        </p:txBody>
      </p:sp>
      <p:sp>
        <p:nvSpPr>
          <p:cNvPr id="11" name="Footer Placeholder 10"/>
          <p:cNvSpPr>
            <a:spLocks noGrp="1"/>
          </p:cNvSpPr>
          <p:nvPr>
            <p:ph type="ftr" sz="quarter" idx="11"/>
          </p:nvPr>
        </p:nvSpPr>
        <p:spPr/>
        <p:txBody>
          <a:bodyPr/>
          <a:lstStyle/>
          <a:p>
            <a:r>
              <a:rPr lang="en-CA" smtClean="0"/>
              <a:t>Geometric interpretation of complex numbers</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6</a:t>
            </a:fld>
            <a:endParaRPr lang="en-CA" dirty="0"/>
          </a:p>
        </p:txBody>
      </p:sp>
      <p:graphicFrame>
        <p:nvGraphicFramePr>
          <p:cNvPr id="4" name="Object 3"/>
          <p:cNvGraphicFramePr>
            <a:graphicFrameLocks noChangeAspect="1"/>
          </p:cNvGraphicFramePr>
          <p:nvPr>
            <p:extLst>
              <p:ext uri="{D42A27DB-BD31-4B8C-83A1-F6EECF244321}">
                <p14:modId xmlns:p14="http://schemas.microsoft.com/office/powerpoint/2010/main" val="3825843311"/>
              </p:ext>
            </p:extLst>
          </p:nvPr>
        </p:nvGraphicFramePr>
        <p:xfrm>
          <a:off x="4648200" y="2362200"/>
          <a:ext cx="515937" cy="809625"/>
        </p:xfrm>
        <a:graphic>
          <a:graphicData uri="http://schemas.openxmlformats.org/presentationml/2006/ole">
            <mc:AlternateContent xmlns:mc="http://schemas.openxmlformats.org/markup-compatibility/2006">
              <mc:Choice xmlns:v="urn:schemas-microsoft-com:vml" Requires="v">
                <p:oleObj spid="_x0000_s16519" name="Equation" r:id="rId6" imgW="469800" imgH="736560" progId="Equation.DSMT4">
                  <p:embed/>
                </p:oleObj>
              </mc:Choice>
              <mc:Fallback>
                <p:oleObj name="Equation" r:id="rId6" imgW="469800" imgH="736560" progId="Equation.DSMT4">
                  <p:embed/>
                  <p:pic>
                    <p:nvPicPr>
                      <p:cNvPr id="0" name="Object 3"/>
                      <p:cNvPicPr>
                        <a:picLocks noChangeAspect="1" noChangeArrowheads="1"/>
                      </p:cNvPicPr>
                      <p:nvPr/>
                    </p:nvPicPr>
                    <p:blipFill>
                      <a:blip r:embed="rId7"/>
                      <a:srcRect/>
                      <a:stretch>
                        <a:fillRect/>
                      </a:stretch>
                    </p:blipFill>
                    <p:spPr bwMode="auto">
                      <a:xfrm>
                        <a:off x="4648200" y="2362200"/>
                        <a:ext cx="51593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9" name="Picture 86"/>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5181600" y="3352800"/>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182737846"/>
      </p:ext>
    </p:extLst>
  </p:cSld>
  <p:clrMapOvr>
    <a:masterClrMapping/>
  </p:clrMapOvr>
  <mc:AlternateContent xmlns:mc="http://schemas.openxmlformats.org/markup-compatibility/2006" xmlns:p14="http://schemas.microsoft.com/office/powerpoint/2010/main">
    <mc:Choice Requires="p14">
      <p:transition spd="slow" p14:dur="2000" advTm="66161"/>
    </mc:Choice>
    <mc:Fallback xmlns="">
      <p:transition spd="slow" advTm="66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181600" y="3352800"/>
            <a:ext cx="3048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Real and imaginary axes</a:t>
            </a:r>
            <a:endParaRPr lang="en-CA" dirty="0"/>
          </a:p>
        </p:txBody>
      </p:sp>
      <p:sp>
        <p:nvSpPr>
          <p:cNvPr id="3" name="Content Placeholder 2"/>
          <p:cNvSpPr>
            <a:spLocks noGrp="1"/>
          </p:cNvSpPr>
          <p:nvPr>
            <p:ph idx="1"/>
          </p:nvPr>
        </p:nvSpPr>
        <p:spPr>
          <a:xfrm>
            <a:off x="457200" y="1600200"/>
            <a:ext cx="8686800" cy="4525963"/>
          </a:xfrm>
        </p:spPr>
        <p:txBody>
          <a:bodyPr/>
          <a:lstStyle/>
          <a:p>
            <a:r>
              <a:rPr lang="en-US" dirty="0" smtClean="0"/>
              <a:t>A complex number with zero imaginary part will be said to lie</a:t>
            </a:r>
            <a:br>
              <a:rPr lang="en-US" dirty="0" smtClean="0"/>
            </a:br>
            <a:r>
              <a:rPr lang="en-US" dirty="0" smtClean="0"/>
              <a:t>on the </a:t>
            </a:r>
            <a:r>
              <a:rPr lang="en-US" i="1" dirty="0" smtClean="0"/>
              <a:t>real </a:t>
            </a:r>
            <a:r>
              <a:rPr lang="en-US" i="1" dirty="0" smtClean="0"/>
              <a:t>axis</a:t>
            </a:r>
            <a:r>
              <a:rPr lang="en-US" dirty="0"/>
              <a:t> </a:t>
            </a:r>
            <a:r>
              <a:rPr lang="en-US" dirty="0" smtClean="0"/>
              <a:t>or the</a:t>
            </a:r>
            <a:r>
              <a:rPr lang="en-US" i="1" dirty="0"/>
              <a:t> </a:t>
            </a:r>
            <a:r>
              <a:rPr lang="en-US" i="1" dirty="0" smtClean="0"/>
              <a:t>real line</a:t>
            </a:r>
            <a:endParaRPr lang="en-US" i="1" dirty="0" smtClean="0"/>
          </a:p>
          <a:p>
            <a:pPr lvl="1"/>
            <a:r>
              <a:rPr lang="en-US" dirty="0"/>
              <a:t>If </a:t>
            </a:r>
            <a:r>
              <a:rPr lang="en-US" i="1" dirty="0">
                <a:latin typeface="Times New Roman" panose="02020603050405020304" pitchFamily="18" charset="0"/>
              </a:rPr>
              <a:t>z</a:t>
            </a:r>
            <a:r>
              <a:rPr lang="en-US" dirty="0">
                <a:latin typeface="Times New Roman" panose="02020603050405020304" pitchFamily="18" charset="0"/>
              </a:rPr>
              <a:t> = 1.2 + </a:t>
            </a:r>
            <a:r>
              <a:rPr lang="en-US" i="1" dirty="0">
                <a:latin typeface="Times New Roman" panose="02020603050405020304" pitchFamily="18" charset="0"/>
              </a:rPr>
              <a:t>j</a:t>
            </a:r>
            <a:r>
              <a:rPr lang="en-US" dirty="0">
                <a:latin typeface="Times New Roman" panose="02020603050405020304" pitchFamily="18" charset="0"/>
              </a:rPr>
              <a:t>0</a:t>
            </a:r>
            <a:r>
              <a:rPr lang="en-US" dirty="0"/>
              <a:t>, it is still a </a:t>
            </a:r>
            <a:r>
              <a:rPr lang="en-US" dirty="0" smtClean="0"/>
              <a:t>complex number</a:t>
            </a:r>
            <a:r>
              <a:rPr lang="en-US" dirty="0"/>
              <a:t>, even though it is </a:t>
            </a:r>
            <a:r>
              <a:rPr lang="en-US" dirty="0" smtClean="0"/>
              <a:t>also real</a:t>
            </a:r>
            <a:endParaRPr lang="en-US" dirty="0"/>
          </a:p>
          <a:p>
            <a:pPr lvl="1"/>
            <a:r>
              <a:rPr lang="en-US" dirty="0">
                <a:latin typeface="Times New Roman" panose="02020603050405020304" pitchFamily="18" charset="0"/>
              </a:rPr>
              <a:t>Just like ½ is still a real number</a:t>
            </a:r>
            <a:r>
              <a:rPr lang="en-US" dirty="0" smtClean="0">
                <a:latin typeface="Times New Roman" panose="02020603050405020304" pitchFamily="18" charset="0"/>
              </a:rPr>
              <a:t>, even </a:t>
            </a:r>
            <a:r>
              <a:rPr lang="en-US" dirty="0">
                <a:latin typeface="Times New Roman" panose="02020603050405020304" pitchFamily="18" charset="0"/>
              </a:rPr>
              <a:t>though it is also a rational</a:t>
            </a:r>
          </a:p>
          <a:p>
            <a:r>
              <a:rPr lang="en-US" dirty="0" smtClean="0"/>
              <a:t>A </a:t>
            </a:r>
            <a:r>
              <a:rPr lang="en-US" dirty="0"/>
              <a:t>complex number with zero </a:t>
            </a:r>
            <a:r>
              <a:rPr lang="en-US" dirty="0" smtClean="0"/>
              <a:t>real</a:t>
            </a:r>
            <a:br>
              <a:rPr lang="en-US" dirty="0" smtClean="0"/>
            </a:br>
            <a:r>
              <a:rPr lang="en-US" dirty="0" smtClean="0"/>
              <a:t>part </a:t>
            </a:r>
            <a:r>
              <a:rPr lang="en-US" dirty="0"/>
              <a:t>will be said to lie on </a:t>
            </a:r>
            <a:r>
              <a:rPr lang="en-US" dirty="0" smtClean="0"/>
              <a:t>the</a:t>
            </a:r>
            <a:br>
              <a:rPr lang="en-US" dirty="0" smtClean="0"/>
            </a:br>
            <a:r>
              <a:rPr lang="en-US" i="1" smtClean="0"/>
              <a:t>imaginary </a:t>
            </a:r>
            <a:r>
              <a:rPr lang="en-US" i="1" smtClean="0"/>
              <a:t>axis </a:t>
            </a:r>
            <a:r>
              <a:rPr lang="en-US" smtClean="0"/>
              <a:t>or </a:t>
            </a:r>
            <a:r>
              <a:rPr lang="en-US" i="1" smtClean="0"/>
              <a:t>line</a:t>
            </a:r>
            <a:endParaRPr lang="en-US" dirty="0" smtClean="0"/>
          </a:p>
          <a:p>
            <a:pPr lvl="1"/>
            <a:r>
              <a:rPr lang="en-US" dirty="0" smtClean="0"/>
              <a:t>Such numbers are called</a:t>
            </a:r>
            <a:br>
              <a:rPr lang="en-US" dirty="0" smtClean="0"/>
            </a:br>
            <a:r>
              <a:rPr lang="en-US" dirty="0" smtClean="0"/>
              <a:t>    </a:t>
            </a:r>
            <a:r>
              <a:rPr lang="en-US" i="1" dirty="0" smtClean="0"/>
              <a:t>imaginary</a:t>
            </a:r>
            <a:endParaRPr lang="en-US" dirty="0" smtClean="0"/>
          </a:p>
          <a:p>
            <a:endParaRPr lang="en-US" dirty="0" smtClean="0">
              <a:latin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CA" smtClean="0"/>
              <a:t>Geometric interpretation of complex numbers</a:t>
            </a:r>
            <a:endParaRPr lang="en-CA" i="1" dirty="0"/>
          </a:p>
        </p:txBody>
      </p:sp>
      <p:sp>
        <p:nvSpPr>
          <p:cNvPr id="6" name="Slide Number Placeholder 5"/>
          <p:cNvSpPr>
            <a:spLocks noGrp="1"/>
          </p:cNvSpPr>
          <p:nvPr>
            <p:ph type="sldNum" sz="quarter" idx="12"/>
          </p:nvPr>
        </p:nvSpPr>
        <p:spPr/>
        <p:txBody>
          <a:bodyPr/>
          <a:lstStyle/>
          <a:p>
            <a:fld id="{42EF6DC8-DA9C-4533-8A40-BB00A2545AF8}" type="slidenum">
              <a:rPr lang="en-CA" smtClean="0"/>
              <a:pPr/>
              <a:t>7</a:t>
            </a:fld>
            <a:endParaRPr lang="en-CA"/>
          </a:p>
        </p:txBody>
      </p:sp>
      <p:cxnSp>
        <p:nvCxnSpPr>
          <p:cNvPr id="12" name="Straight Connector 11"/>
          <p:cNvCxnSpPr/>
          <p:nvPr/>
        </p:nvCxnSpPr>
        <p:spPr>
          <a:xfrm>
            <a:off x="5593773" y="4876800"/>
            <a:ext cx="2209800" cy="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705600" y="3768436"/>
            <a:ext cx="0" cy="220980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8" name="Object 17"/>
          <p:cNvGraphicFramePr>
            <a:graphicFrameLocks noChangeAspect="1"/>
          </p:cNvGraphicFramePr>
          <p:nvPr>
            <p:extLst>
              <p:ext uri="{D42A27DB-BD31-4B8C-83A1-F6EECF244321}">
                <p14:modId xmlns:p14="http://schemas.microsoft.com/office/powerpoint/2010/main" val="1383699865"/>
              </p:ext>
            </p:extLst>
          </p:nvPr>
        </p:nvGraphicFramePr>
        <p:xfrm>
          <a:off x="6858000" y="4419600"/>
          <a:ext cx="1341438" cy="320675"/>
        </p:xfrm>
        <a:graphic>
          <a:graphicData uri="http://schemas.openxmlformats.org/presentationml/2006/ole">
            <mc:AlternateContent xmlns:mc="http://schemas.openxmlformats.org/markup-compatibility/2006">
              <mc:Choice xmlns:v="urn:schemas-microsoft-com:vml" Requires="v">
                <p:oleObj spid="_x0000_s2257" name="Equation" r:id="rId7" imgW="1218960" imgH="291960" progId="Equation.DSMT4">
                  <p:embed/>
                </p:oleObj>
              </mc:Choice>
              <mc:Fallback>
                <p:oleObj name="Equation" r:id="rId7" imgW="1218960" imgH="291960" progId="Equation.DSMT4">
                  <p:embed/>
                  <p:pic>
                    <p:nvPicPr>
                      <p:cNvPr id="0" name=""/>
                      <p:cNvPicPr>
                        <a:picLocks noChangeAspect="1" noChangeArrowheads="1"/>
                      </p:cNvPicPr>
                      <p:nvPr/>
                    </p:nvPicPr>
                    <p:blipFill>
                      <a:blip r:embed="rId8"/>
                      <a:srcRect/>
                      <a:stretch>
                        <a:fillRect/>
                      </a:stretch>
                    </p:blipFill>
                    <p:spPr bwMode="auto">
                      <a:xfrm>
                        <a:off x="6858000" y="4419600"/>
                        <a:ext cx="134143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Oval 18"/>
          <p:cNvSpPr/>
          <p:nvPr/>
        </p:nvSpPr>
        <p:spPr>
          <a:xfrm>
            <a:off x="7086600" y="4838700"/>
            <a:ext cx="76200" cy="76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20" name="Object 19"/>
          <p:cNvGraphicFramePr>
            <a:graphicFrameLocks noChangeAspect="1"/>
          </p:cNvGraphicFramePr>
          <p:nvPr>
            <p:extLst>
              <p:ext uri="{D42A27DB-BD31-4B8C-83A1-F6EECF244321}">
                <p14:modId xmlns:p14="http://schemas.microsoft.com/office/powerpoint/2010/main" val="1293456833"/>
              </p:ext>
            </p:extLst>
          </p:nvPr>
        </p:nvGraphicFramePr>
        <p:xfrm>
          <a:off x="6702199" y="5421086"/>
          <a:ext cx="1522412" cy="320675"/>
        </p:xfrm>
        <a:graphic>
          <a:graphicData uri="http://schemas.openxmlformats.org/presentationml/2006/ole">
            <mc:AlternateContent xmlns:mc="http://schemas.openxmlformats.org/markup-compatibility/2006">
              <mc:Choice xmlns:v="urn:schemas-microsoft-com:vml" Requires="v">
                <p:oleObj spid="_x0000_s2258" name="Equation" r:id="rId9" imgW="1384200" imgH="291960" progId="Equation.DSMT4">
                  <p:embed/>
                </p:oleObj>
              </mc:Choice>
              <mc:Fallback>
                <p:oleObj name="Equation" r:id="rId9" imgW="1384200" imgH="291960" progId="Equation.DSMT4">
                  <p:embed/>
                  <p:pic>
                    <p:nvPicPr>
                      <p:cNvPr id="0" name=""/>
                      <p:cNvPicPr>
                        <a:picLocks noChangeAspect="1" noChangeArrowheads="1"/>
                      </p:cNvPicPr>
                      <p:nvPr/>
                    </p:nvPicPr>
                    <p:blipFill>
                      <a:blip r:embed="rId10"/>
                      <a:srcRect/>
                      <a:stretch>
                        <a:fillRect/>
                      </a:stretch>
                    </p:blipFill>
                    <p:spPr bwMode="auto">
                      <a:xfrm>
                        <a:off x="6702199" y="5421086"/>
                        <a:ext cx="152241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Oval 20"/>
          <p:cNvSpPr/>
          <p:nvPr/>
        </p:nvSpPr>
        <p:spPr>
          <a:xfrm>
            <a:off x="6672944" y="5693230"/>
            <a:ext cx="76200" cy="76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718270830"/>
      </p:ext>
    </p:extLst>
  </p:cSld>
  <p:clrMapOvr>
    <a:masterClrMapping/>
  </p:clrMapOvr>
  <mc:AlternateContent xmlns:mc="http://schemas.openxmlformats.org/markup-compatibility/2006" xmlns:p14="http://schemas.microsoft.com/office/powerpoint/2010/main">
    <mc:Choice Requires="p14">
      <p:transition spd="slow" p14:dur="2000" advTm="65907"/>
    </mc:Choice>
    <mc:Fallback xmlns="">
      <p:transition spd="slow" advTm="65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8"/>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16"/>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4"/>
                </p:tgtEl>
              </p:cMediaNode>
            </p:audio>
          </p:childTnLst>
        </p:cTn>
      </p:par>
    </p:tnLst>
    <p:bldLst>
      <p:bldP spid="19" grpId="0" animBg="1"/>
      <p:bldP spid="19" grpId="1"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complex plane</a:t>
            </a:r>
            <a:endParaRPr lang="en-CA" dirty="0"/>
          </a:p>
        </p:txBody>
      </p:sp>
      <p:sp>
        <p:nvSpPr>
          <p:cNvPr id="3" name="Content Placeholder 2"/>
          <p:cNvSpPr>
            <a:spLocks noGrp="1"/>
          </p:cNvSpPr>
          <p:nvPr>
            <p:ph idx="1"/>
          </p:nvPr>
        </p:nvSpPr>
        <p:spPr/>
        <p:txBody>
          <a:bodyPr/>
          <a:lstStyle/>
          <a:p>
            <a:r>
              <a:rPr lang="en-US" dirty="0" smtClean="0"/>
              <a:t>If </a:t>
            </a:r>
            <a:r>
              <a:rPr lang="en-US" i="1" dirty="0">
                <a:latin typeface="Symbol" panose="05050102010706020507" pitchFamily="18" charset="2"/>
              </a:rPr>
              <a:t>a</a:t>
            </a:r>
            <a:r>
              <a:rPr lang="en-US" dirty="0">
                <a:latin typeface="Times New Roman" panose="02020603050405020304" pitchFamily="18" charset="0"/>
              </a:rPr>
              <a:t> + </a:t>
            </a:r>
            <a:r>
              <a:rPr lang="en-US" i="1" dirty="0" err="1">
                <a:latin typeface="Times New Roman" panose="02020603050405020304" pitchFamily="18" charset="0"/>
              </a:rPr>
              <a:t>j</a:t>
            </a:r>
            <a:r>
              <a:rPr lang="en-US" i="1" dirty="0" err="1">
                <a:latin typeface="Symbol" panose="05050102010706020507" pitchFamily="18" charset="2"/>
              </a:rPr>
              <a:t>b</a:t>
            </a:r>
            <a:r>
              <a:rPr lang="en-US" dirty="0" smtClean="0"/>
              <a:t> does not lie on either axis, we plot it so that</a:t>
            </a:r>
          </a:p>
          <a:p>
            <a:pPr lvl="1"/>
            <a:r>
              <a:rPr lang="en-US" dirty="0" smtClean="0">
                <a:latin typeface="Times New Roman" panose="02020603050405020304" pitchFamily="18" charset="0"/>
              </a:rPr>
              <a:t>The real component lines up on the real axis</a:t>
            </a:r>
          </a:p>
          <a:p>
            <a:pPr lvl="1"/>
            <a:r>
              <a:rPr lang="en-US" dirty="0" smtClean="0">
                <a:latin typeface="Times New Roman" panose="02020603050405020304" pitchFamily="18" charset="0"/>
              </a:rPr>
              <a:t>The imaginary component lines up on the imaginary axis</a:t>
            </a:r>
          </a:p>
        </p:txBody>
      </p:sp>
      <p:sp>
        <p:nvSpPr>
          <p:cNvPr id="5" name="Footer Placeholder 4"/>
          <p:cNvSpPr>
            <a:spLocks noGrp="1"/>
          </p:cNvSpPr>
          <p:nvPr>
            <p:ph type="ftr" sz="quarter" idx="11"/>
          </p:nvPr>
        </p:nvSpPr>
        <p:spPr/>
        <p:txBody>
          <a:bodyPr/>
          <a:lstStyle/>
          <a:p>
            <a:r>
              <a:rPr lang="en-CA" smtClean="0"/>
              <a:t>Geometric interpretation of complex numbers</a:t>
            </a:r>
            <a:endParaRPr lang="en-CA" i="1" dirty="0"/>
          </a:p>
        </p:txBody>
      </p:sp>
      <p:sp>
        <p:nvSpPr>
          <p:cNvPr id="6" name="Slide Number Placeholder 5"/>
          <p:cNvSpPr>
            <a:spLocks noGrp="1"/>
          </p:cNvSpPr>
          <p:nvPr>
            <p:ph type="sldNum" sz="quarter" idx="12"/>
          </p:nvPr>
        </p:nvSpPr>
        <p:spPr/>
        <p:txBody>
          <a:bodyPr/>
          <a:lstStyle/>
          <a:p>
            <a:fld id="{42EF6DC8-DA9C-4533-8A40-BB00A2545AF8}" type="slidenum">
              <a:rPr lang="en-CA" smtClean="0"/>
              <a:pPr/>
              <a:t>8</a:t>
            </a:fld>
            <a:endParaRPr lang="en-CA"/>
          </a:p>
        </p:txBody>
      </p:sp>
      <p:pic>
        <p:nvPicPr>
          <p:cNvPr id="31" name="Picture 8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181600" y="3352800"/>
            <a:ext cx="3048000" cy="304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2" name="Object 31"/>
          <p:cNvGraphicFramePr>
            <a:graphicFrameLocks noChangeAspect="1"/>
          </p:cNvGraphicFramePr>
          <p:nvPr>
            <p:extLst>
              <p:ext uri="{D42A27DB-BD31-4B8C-83A1-F6EECF244321}">
                <p14:modId xmlns:p14="http://schemas.microsoft.com/office/powerpoint/2010/main" val="632790896"/>
              </p:ext>
            </p:extLst>
          </p:nvPr>
        </p:nvGraphicFramePr>
        <p:xfrm>
          <a:off x="6691313" y="3810000"/>
          <a:ext cx="1522412" cy="320675"/>
        </p:xfrm>
        <a:graphic>
          <a:graphicData uri="http://schemas.openxmlformats.org/presentationml/2006/ole">
            <mc:AlternateContent xmlns:mc="http://schemas.openxmlformats.org/markup-compatibility/2006">
              <mc:Choice xmlns:v="urn:schemas-microsoft-com:vml" Requires="v">
                <p:oleObj spid="_x0000_s17566" name="Equation" r:id="rId7" imgW="1384200" imgH="291960" progId="Equation.DSMT4">
                  <p:embed/>
                </p:oleObj>
              </mc:Choice>
              <mc:Fallback>
                <p:oleObj name="Equation" r:id="rId7" imgW="1384200" imgH="291960" progId="Equation.DSMT4">
                  <p:embed/>
                  <p:pic>
                    <p:nvPicPr>
                      <p:cNvPr id="0" name=""/>
                      <p:cNvPicPr>
                        <a:picLocks noChangeAspect="1" noChangeArrowheads="1"/>
                      </p:cNvPicPr>
                      <p:nvPr/>
                    </p:nvPicPr>
                    <p:blipFill>
                      <a:blip r:embed="rId8"/>
                      <a:srcRect/>
                      <a:stretch>
                        <a:fillRect/>
                      </a:stretch>
                    </p:blipFill>
                    <p:spPr bwMode="auto">
                      <a:xfrm>
                        <a:off x="6691313" y="3810000"/>
                        <a:ext cx="152241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 name="Oval 32"/>
          <p:cNvSpPr/>
          <p:nvPr/>
        </p:nvSpPr>
        <p:spPr>
          <a:xfrm>
            <a:off x="7010400" y="4229100"/>
            <a:ext cx="76200" cy="76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34" name="Object 33"/>
          <p:cNvGraphicFramePr>
            <a:graphicFrameLocks noChangeAspect="1"/>
          </p:cNvGraphicFramePr>
          <p:nvPr>
            <p:extLst>
              <p:ext uri="{D42A27DB-BD31-4B8C-83A1-F6EECF244321}">
                <p14:modId xmlns:p14="http://schemas.microsoft.com/office/powerpoint/2010/main" val="1589142180"/>
              </p:ext>
            </p:extLst>
          </p:nvPr>
        </p:nvGraphicFramePr>
        <p:xfrm>
          <a:off x="5339670" y="4572000"/>
          <a:ext cx="1550988" cy="320675"/>
        </p:xfrm>
        <a:graphic>
          <a:graphicData uri="http://schemas.openxmlformats.org/presentationml/2006/ole">
            <mc:AlternateContent xmlns:mc="http://schemas.openxmlformats.org/markup-compatibility/2006">
              <mc:Choice xmlns:v="urn:schemas-microsoft-com:vml" Requires="v">
                <p:oleObj spid="_x0000_s17567" name="Equation" r:id="rId9" imgW="1409400" imgH="291960" progId="Equation.DSMT4">
                  <p:embed/>
                </p:oleObj>
              </mc:Choice>
              <mc:Fallback>
                <p:oleObj name="Equation" r:id="rId9" imgW="1409400" imgH="291960" progId="Equation.DSMT4">
                  <p:embed/>
                  <p:pic>
                    <p:nvPicPr>
                      <p:cNvPr id="0" name=""/>
                      <p:cNvPicPr>
                        <a:picLocks noChangeAspect="1" noChangeArrowheads="1"/>
                      </p:cNvPicPr>
                      <p:nvPr/>
                    </p:nvPicPr>
                    <p:blipFill>
                      <a:blip r:embed="rId10"/>
                      <a:srcRect/>
                      <a:stretch>
                        <a:fillRect/>
                      </a:stretch>
                    </p:blipFill>
                    <p:spPr bwMode="auto">
                      <a:xfrm>
                        <a:off x="5339670" y="4572000"/>
                        <a:ext cx="155098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2499126122"/>
              </p:ext>
            </p:extLst>
          </p:nvPr>
        </p:nvGraphicFramePr>
        <p:xfrm>
          <a:off x="6096000" y="6080125"/>
          <a:ext cx="1522412" cy="320675"/>
        </p:xfrm>
        <a:graphic>
          <a:graphicData uri="http://schemas.openxmlformats.org/presentationml/2006/ole">
            <mc:AlternateContent xmlns:mc="http://schemas.openxmlformats.org/markup-compatibility/2006">
              <mc:Choice xmlns:v="urn:schemas-microsoft-com:vml" Requires="v">
                <p:oleObj spid="_x0000_s17568" name="Equation" r:id="rId11" imgW="1384200" imgH="291960" progId="Equation.DSMT4">
                  <p:embed/>
                </p:oleObj>
              </mc:Choice>
              <mc:Fallback>
                <p:oleObj name="Equation" r:id="rId11" imgW="1384200" imgH="291960" progId="Equation.DSMT4">
                  <p:embed/>
                  <p:pic>
                    <p:nvPicPr>
                      <p:cNvPr id="0" name=""/>
                      <p:cNvPicPr>
                        <a:picLocks noChangeAspect="1" noChangeArrowheads="1"/>
                      </p:cNvPicPr>
                      <p:nvPr/>
                    </p:nvPicPr>
                    <p:blipFill>
                      <a:blip r:embed="rId12"/>
                      <a:srcRect/>
                      <a:stretch>
                        <a:fillRect/>
                      </a:stretch>
                    </p:blipFill>
                    <p:spPr bwMode="auto">
                      <a:xfrm>
                        <a:off x="6096000" y="6080125"/>
                        <a:ext cx="152241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6" name="Oval 35"/>
          <p:cNvSpPr/>
          <p:nvPr/>
        </p:nvSpPr>
        <p:spPr>
          <a:xfrm>
            <a:off x="6934200" y="5867400"/>
            <a:ext cx="76200" cy="76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106268953"/>
      </p:ext>
    </p:extLst>
  </p:cSld>
  <p:clrMapOvr>
    <a:masterClrMapping/>
  </p:clrMapOvr>
  <mc:AlternateContent xmlns:mc="http://schemas.openxmlformats.org/markup-compatibility/2006" xmlns:p14="http://schemas.microsoft.com/office/powerpoint/2010/main">
    <mc:Choice Requires="p14">
      <p:transition spd="slow" p14:dur="2000" advTm="60071"/>
    </mc:Choice>
    <mc:Fallback xmlns="">
      <p:transition spd="slow" advTm="60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2"/>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3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33" grpId="0" animBg="1"/>
      <p:bldP spid="33" grpId="1"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complex plane</a:t>
            </a:r>
            <a:endParaRPr lang="en-CA" dirty="0"/>
          </a:p>
        </p:txBody>
      </p:sp>
      <p:sp>
        <p:nvSpPr>
          <p:cNvPr id="3" name="Content Placeholder 2"/>
          <p:cNvSpPr>
            <a:spLocks noGrp="1"/>
          </p:cNvSpPr>
          <p:nvPr>
            <p:ph idx="1"/>
          </p:nvPr>
        </p:nvSpPr>
        <p:spPr/>
        <p:txBody>
          <a:bodyPr/>
          <a:lstStyle/>
          <a:p>
            <a:r>
              <a:rPr lang="en-US" dirty="0" smtClean="0"/>
              <a:t>We will classify complex numbers based on the sign of the real parts, so given </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Symbol" panose="05050102010706020507" pitchFamily="18" charset="2"/>
              </a:rPr>
              <a:t>a</a:t>
            </a:r>
            <a:r>
              <a:rPr lang="en-US" dirty="0" smtClean="0">
                <a:latin typeface="Times New Roman" panose="02020603050405020304" pitchFamily="18" charset="0"/>
              </a:rPr>
              <a:t> + </a:t>
            </a:r>
            <a:r>
              <a:rPr lang="en-US" i="1" dirty="0" err="1" smtClean="0">
                <a:latin typeface="Times New Roman" panose="02020603050405020304" pitchFamily="18" charset="0"/>
              </a:rPr>
              <a:t>j</a:t>
            </a:r>
            <a:r>
              <a:rPr lang="en-US" i="1" dirty="0" err="1" smtClean="0">
                <a:latin typeface="Symbol" panose="05050102010706020507" pitchFamily="18" charset="2"/>
              </a:rPr>
              <a:t>b</a:t>
            </a:r>
            <a:endParaRPr lang="en-US" dirty="0" smtClean="0"/>
          </a:p>
          <a:p>
            <a:pPr lvl="1"/>
            <a:r>
              <a:rPr lang="en-US" dirty="0" smtClean="0"/>
              <a:t>If </a:t>
            </a:r>
            <a:r>
              <a:rPr lang="en-US" i="1" dirty="0" smtClean="0">
                <a:latin typeface="Symbol" panose="05050102010706020507" pitchFamily="18" charset="2"/>
              </a:rPr>
              <a:t>a</a:t>
            </a:r>
            <a:r>
              <a:rPr lang="en-US" i="1" dirty="0" smtClean="0">
                <a:latin typeface="Times New Roman" panose="02020603050405020304" pitchFamily="18" charset="0"/>
              </a:rPr>
              <a:t> </a:t>
            </a:r>
            <a:r>
              <a:rPr lang="en-US" dirty="0" smtClean="0">
                <a:latin typeface="Times New Roman" panose="02020603050405020304" pitchFamily="18" charset="0"/>
              </a:rPr>
              <a:t>&gt; 0</a:t>
            </a:r>
            <a:r>
              <a:rPr lang="en-US" dirty="0" smtClean="0"/>
              <a:t>, we will say </a:t>
            </a:r>
            <a:r>
              <a:rPr lang="en-US" i="1" dirty="0" smtClean="0">
                <a:latin typeface="Times New Roman" panose="02020603050405020304" pitchFamily="18" charset="0"/>
              </a:rPr>
              <a:t>z</a:t>
            </a:r>
            <a:r>
              <a:rPr lang="en-US" dirty="0" smtClean="0"/>
              <a:t> lies in the open right-hand plane</a:t>
            </a:r>
          </a:p>
          <a:p>
            <a:pPr lvl="1"/>
            <a:r>
              <a:rPr lang="en-US" dirty="0"/>
              <a:t>If </a:t>
            </a:r>
            <a:r>
              <a:rPr lang="en-US" i="1" dirty="0">
                <a:latin typeface="Symbol" panose="05050102010706020507" pitchFamily="18" charset="2"/>
              </a:rPr>
              <a:t>a</a:t>
            </a:r>
            <a:r>
              <a:rPr lang="en-US" i="1" dirty="0">
                <a:latin typeface="Times New Roman" panose="02020603050405020304" pitchFamily="18" charset="0"/>
              </a:rPr>
              <a:t> </a:t>
            </a:r>
            <a:r>
              <a:rPr lang="en-US" dirty="0">
                <a:latin typeface="Times New Roman" panose="02020603050405020304" pitchFamily="18" charset="0"/>
              </a:rPr>
              <a:t>≥ 0</a:t>
            </a:r>
            <a:r>
              <a:rPr lang="en-US" dirty="0"/>
              <a:t>, we will say </a:t>
            </a:r>
            <a:r>
              <a:rPr lang="en-US" i="1" dirty="0">
                <a:latin typeface="Times New Roman" panose="02020603050405020304" pitchFamily="18" charset="0"/>
              </a:rPr>
              <a:t>z</a:t>
            </a:r>
            <a:r>
              <a:rPr lang="en-US" dirty="0"/>
              <a:t> lies in the </a:t>
            </a:r>
            <a:r>
              <a:rPr lang="en-US" dirty="0" smtClean="0"/>
              <a:t>closed right-hand plane</a:t>
            </a:r>
          </a:p>
          <a:p>
            <a:pPr lvl="2"/>
            <a:r>
              <a:rPr lang="en-US" dirty="0" smtClean="0"/>
              <a:t>The open right-hand plane</a:t>
            </a:r>
            <a:br>
              <a:rPr lang="en-US" dirty="0" smtClean="0"/>
            </a:br>
            <a:r>
              <a:rPr lang="en-US" dirty="0" smtClean="0"/>
              <a:t>and the imaginary </a:t>
            </a:r>
            <a:r>
              <a:rPr lang="en-US" dirty="0" smtClean="0"/>
              <a:t>axis</a:t>
            </a:r>
            <a:endParaRPr lang="en-US" dirty="0" smtClean="0"/>
          </a:p>
          <a:p>
            <a:r>
              <a:rPr lang="en-US" dirty="0" smtClean="0"/>
              <a:t>Recall the concept of an open</a:t>
            </a:r>
            <a:br>
              <a:rPr lang="en-US" dirty="0" smtClean="0"/>
            </a:br>
            <a:r>
              <a:rPr lang="en-US" dirty="0" smtClean="0"/>
              <a:t>interval </a:t>
            </a:r>
            <a:r>
              <a:rPr lang="en-US" dirty="0" smtClean="0">
                <a:latin typeface="Times New Roman" panose="02020603050405020304" pitchFamily="18" charset="0"/>
              </a:rPr>
              <a:t>(0, 1)</a:t>
            </a:r>
          </a:p>
          <a:p>
            <a:pPr lvl="1"/>
            <a:r>
              <a:rPr lang="en-US" dirty="0" smtClean="0"/>
              <a:t>It does not contain the boundary</a:t>
            </a:r>
            <a:br>
              <a:rPr lang="en-US" dirty="0" smtClean="0"/>
            </a:br>
            <a:r>
              <a:rPr lang="en-US" dirty="0" smtClean="0"/>
              <a:t>points </a:t>
            </a:r>
            <a:r>
              <a:rPr lang="en-US" dirty="0" smtClean="0">
                <a:latin typeface="Times New Roman" panose="02020603050405020304" pitchFamily="18" charset="0"/>
              </a:rPr>
              <a:t>0</a:t>
            </a:r>
            <a:r>
              <a:rPr lang="en-US" dirty="0" smtClean="0"/>
              <a:t> or </a:t>
            </a:r>
            <a:r>
              <a:rPr lang="en-US" dirty="0" smtClean="0">
                <a:latin typeface="Times New Roman" panose="02020603050405020304" pitchFamily="18" charset="0"/>
              </a:rPr>
              <a:t>1</a:t>
            </a:r>
          </a:p>
        </p:txBody>
      </p:sp>
      <p:sp>
        <p:nvSpPr>
          <p:cNvPr id="5" name="Footer Placeholder 4"/>
          <p:cNvSpPr>
            <a:spLocks noGrp="1"/>
          </p:cNvSpPr>
          <p:nvPr>
            <p:ph type="ftr" sz="quarter" idx="11"/>
          </p:nvPr>
        </p:nvSpPr>
        <p:spPr/>
        <p:txBody>
          <a:bodyPr/>
          <a:lstStyle/>
          <a:p>
            <a:r>
              <a:rPr lang="en-CA" smtClean="0"/>
              <a:t>Geometric interpretation of complex numbers</a:t>
            </a:r>
            <a:endParaRPr lang="en-CA" i="1" dirty="0"/>
          </a:p>
        </p:txBody>
      </p:sp>
      <p:sp>
        <p:nvSpPr>
          <p:cNvPr id="6" name="Slide Number Placeholder 5"/>
          <p:cNvSpPr>
            <a:spLocks noGrp="1"/>
          </p:cNvSpPr>
          <p:nvPr>
            <p:ph type="sldNum" sz="quarter" idx="12"/>
          </p:nvPr>
        </p:nvSpPr>
        <p:spPr/>
        <p:txBody>
          <a:bodyPr/>
          <a:lstStyle/>
          <a:p>
            <a:fld id="{42EF6DC8-DA9C-4533-8A40-BB00A2545AF8}" type="slidenum">
              <a:rPr lang="en-CA" smtClean="0"/>
              <a:pPr/>
              <a:t>9</a:t>
            </a:fld>
            <a:endParaRPr lang="en-CA"/>
          </a:p>
        </p:txBody>
      </p:sp>
      <p:pic>
        <p:nvPicPr>
          <p:cNvPr id="31" name="Picture 8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181600" y="3352800"/>
            <a:ext cx="3048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705600" y="3810000"/>
            <a:ext cx="1066800" cy="2133600"/>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lt1">
                  <a:shade val="30000"/>
                  <a:satMod val="115000"/>
                </a:schemeClr>
              </a:solidFill>
            </a:endParaRPr>
          </a:p>
        </p:txBody>
      </p:sp>
      <p:pic>
        <p:nvPicPr>
          <p:cNvPr id="26626" name="Picture 2" descr="C:\Users\Douglas\Desktop\v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51716" y="3475968"/>
            <a:ext cx="2607760" cy="2511176"/>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p:cNvCxnSpPr/>
          <p:nvPr/>
        </p:nvCxnSpPr>
        <p:spPr>
          <a:xfrm flipV="1">
            <a:off x="6705600" y="3768436"/>
            <a:ext cx="0" cy="220980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07276526"/>
      </p:ext>
    </p:extLst>
  </p:cSld>
  <p:clrMapOvr>
    <a:masterClrMapping/>
  </p:clrMapOvr>
  <mc:AlternateContent xmlns:mc="http://schemas.openxmlformats.org/markup-compatibility/2006" xmlns:p14="http://schemas.microsoft.com/office/powerpoint/2010/main">
    <mc:Choice Requires="p14">
      <p:transition spd="slow" p14:dur="2000" advTm="62002"/>
    </mc:Choice>
    <mc:Fallback xmlns="">
      <p:transition spd="slow" advTm="62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7|5.2"/>
</p:tagLst>
</file>

<file path=ppt/tags/tag2.xml><?xml version="1.0" encoding="utf-8"?>
<p:tagLst xmlns:a="http://schemas.openxmlformats.org/drawingml/2006/main" xmlns:r="http://schemas.openxmlformats.org/officeDocument/2006/relationships" xmlns:p="http://schemas.openxmlformats.org/presentationml/2006/main">
  <p:tag name="TIMING" val="|11.5|10.6|8.2|16.9|8.8|3"/>
</p:tagLst>
</file>

<file path=ppt/tags/tag3.xml><?xml version="1.0" encoding="utf-8"?>
<p:tagLst xmlns:a="http://schemas.openxmlformats.org/drawingml/2006/main" xmlns:r="http://schemas.openxmlformats.org/officeDocument/2006/relationships" xmlns:p="http://schemas.openxmlformats.org/presentationml/2006/main">
  <p:tag name="TIMING" val="|12.7|19.6|13|8.2|8.2"/>
</p:tagLst>
</file>

<file path=ppt/tags/tag4.xml><?xml version="1.0" encoding="utf-8"?>
<p:tagLst xmlns:a="http://schemas.openxmlformats.org/drawingml/2006/main" xmlns:r="http://schemas.openxmlformats.org/officeDocument/2006/relationships" xmlns:p="http://schemas.openxmlformats.org/presentationml/2006/main">
  <p:tag name="TIMING" val="|15.3|25.7|10.8"/>
</p:tagLst>
</file>

<file path=ppt/tags/tag5.xml><?xml version="1.0" encoding="utf-8"?>
<p:tagLst xmlns:a="http://schemas.openxmlformats.org/drawingml/2006/main" xmlns:r="http://schemas.openxmlformats.org/officeDocument/2006/relationships" xmlns:p="http://schemas.openxmlformats.org/presentationml/2006/main">
  <p:tag name="TIMING" val="|8|9.6|6.6|17.1|10.1"/>
</p:tagLst>
</file>

<file path=ppt/tags/tag6.xml><?xml version="1.0" encoding="utf-8"?>
<p:tagLst xmlns:a="http://schemas.openxmlformats.org/drawingml/2006/main" xmlns:r="http://schemas.openxmlformats.org/officeDocument/2006/relationships" xmlns:p="http://schemas.openxmlformats.org/presentationml/2006/main">
  <p:tag name="TIMING" val="|17.8|8.7|8.9|1.5"/>
</p:tagLst>
</file>

<file path=ppt/tags/tag7.xml><?xml version="1.0" encoding="utf-8"?>
<p:tagLst xmlns:a="http://schemas.openxmlformats.org/drawingml/2006/main" xmlns:r="http://schemas.openxmlformats.org/officeDocument/2006/relationships" xmlns:p="http://schemas.openxmlformats.org/presentationml/2006/main">
  <p:tag name="TIMING" val="|12.6|9|14.1"/>
</p:tagLst>
</file>

<file path=ppt/tags/tag8.xml><?xml version="1.0" encoding="utf-8"?>
<p:tagLst xmlns:a="http://schemas.openxmlformats.org/drawingml/2006/main" xmlns:r="http://schemas.openxmlformats.org/officeDocument/2006/relationships" xmlns:p="http://schemas.openxmlformats.org/presentationml/2006/main">
  <p:tag name="TIMING" val="|3.8|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7851</TotalTime>
  <Words>668</Words>
  <Application>Microsoft Office PowerPoint</Application>
  <PresentationFormat>On-screen Show (4:3)</PresentationFormat>
  <Paragraphs>118</Paragraphs>
  <Slides>15</Slides>
  <Notes>0</Notes>
  <HiddenSlides>0</HiddenSlides>
  <MMClips>15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17" baseType="lpstr">
      <vt:lpstr>Office Theme</vt:lpstr>
      <vt:lpstr>Equation</vt:lpstr>
      <vt:lpstr>1.6.4 Geometric interpretation of complex numbers</vt:lpstr>
      <vt:lpstr>Outline</vt:lpstr>
      <vt:lpstr>Geometric interpretations</vt:lpstr>
      <vt:lpstr>Geometric interpretations</vt:lpstr>
      <vt:lpstr>The Cartesian plane</vt:lpstr>
      <vt:lpstr>The complex plane</vt:lpstr>
      <vt:lpstr>Real and imaginary axes</vt:lpstr>
      <vt:lpstr>The complex plane</vt:lpstr>
      <vt:lpstr>The complex plane</vt:lpstr>
      <vt:lpstr>The complex plane</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81</cp:revision>
  <dcterms:created xsi:type="dcterms:W3CDTF">2020-04-30T19:27:29Z</dcterms:created>
  <dcterms:modified xsi:type="dcterms:W3CDTF">2020-09-14T15:17:40Z</dcterms:modified>
</cp:coreProperties>
</file>